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sldIdLst>
    <p:sldId id="256" r:id="rId2"/>
    <p:sldId id="257" r:id="rId3"/>
    <p:sldId id="258" r:id="rId4"/>
    <p:sldId id="259" r:id="rId5"/>
    <p:sldId id="261" r:id="rId6"/>
    <p:sldId id="263" r:id="rId7"/>
    <p:sldId id="264" r:id="rId8"/>
    <p:sldId id="265" r:id="rId9"/>
    <p:sldId id="266" r:id="rId10"/>
    <p:sldId id="260" r:id="rId11"/>
    <p:sldId id="262" r:id="rId12"/>
    <p:sldId id="267" r:id="rId13"/>
    <p:sldId id="268" r:id="rId14"/>
    <p:sldId id="269" r:id="rId15"/>
    <p:sldId id="270" r:id="rId16"/>
    <p:sldId id="271" r:id="rId17"/>
    <p:sldId id="272" r:id="rId18"/>
    <p:sldId id="274" r:id="rId19"/>
    <p:sldId id="273" r:id="rId20"/>
    <p:sldId id="275" r:id="rId21"/>
    <p:sldId id="277" r:id="rId22"/>
    <p:sldId id="276"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A0C74-057C-4A89-ACB5-009079D836E1}"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07E9A872-56F5-4C10-A2DE-35156A22C474}">
      <dgm:prSet/>
      <dgm:spPr/>
      <dgm:t>
        <a:bodyPr/>
        <a:lstStyle/>
        <a:p>
          <a:r>
            <a:rPr lang="en-US"/>
            <a:t>Why do we need Disease-Drug Interactions?</a:t>
          </a:r>
        </a:p>
      </dgm:t>
    </dgm:pt>
    <dgm:pt modelId="{A85BEFB7-B980-468F-875B-EE50CF7E3AFF}" type="parTrans" cxnId="{42CCECA8-B1FE-4AEC-9402-7CF225ED8E29}">
      <dgm:prSet/>
      <dgm:spPr/>
      <dgm:t>
        <a:bodyPr/>
        <a:lstStyle/>
        <a:p>
          <a:endParaRPr lang="en-US"/>
        </a:p>
      </dgm:t>
    </dgm:pt>
    <dgm:pt modelId="{0C18F109-0D0E-4420-9FD0-7898FC947357}" type="sibTrans" cxnId="{42CCECA8-B1FE-4AEC-9402-7CF225ED8E29}">
      <dgm:prSet/>
      <dgm:spPr/>
      <dgm:t>
        <a:bodyPr/>
        <a:lstStyle/>
        <a:p>
          <a:endParaRPr lang="en-US"/>
        </a:p>
      </dgm:t>
    </dgm:pt>
    <dgm:pt modelId="{5AE4FE06-57C3-4D8F-8586-C481282A595F}">
      <dgm:prSet/>
      <dgm:spPr/>
      <dgm:t>
        <a:bodyPr/>
        <a:lstStyle/>
        <a:p>
          <a:r>
            <a:rPr lang="en-US"/>
            <a:t>Essential for effective healthcare and personalized medicine.</a:t>
          </a:r>
        </a:p>
      </dgm:t>
    </dgm:pt>
    <dgm:pt modelId="{6BF73167-93CB-42CA-BB4E-98631BA2B4C5}" type="parTrans" cxnId="{357007B5-97E5-4BC9-B7B9-28D19B493DF3}">
      <dgm:prSet/>
      <dgm:spPr/>
      <dgm:t>
        <a:bodyPr/>
        <a:lstStyle/>
        <a:p>
          <a:endParaRPr lang="en-US"/>
        </a:p>
      </dgm:t>
    </dgm:pt>
    <dgm:pt modelId="{093AD6BB-6581-40EE-B797-F067079F4701}" type="sibTrans" cxnId="{357007B5-97E5-4BC9-B7B9-28D19B493DF3}">
      <dgm:prSet/>
      <dgm:spPr/>
      <dgm:t>
        <a:bodyPr/>
        <a:lstStyle/>
        <a:p>
          <a:endParaRPr lang="en-US"/>
        </a:p>
      </dgm:t>
    </dgm:pt>
    <dgm:pt modelId="{34F5C95F-EC05-4134-BD18-47F9DF713B98}">
      <dgm:prSet/>
      <dgm:spPr/>
      <dgm:t>
        <a:bodyPr/>
        <a:lstStyle/>
        <a:p>
          <a:r>
            <a:rPr lang="en-US"/>
            <a:t>Predicts drug efficacy, side effects, and impacts on disease progression.</a:t>
          </a:r>
        </a:p>
      </dgm:t>
    </dgm:pt>
    <dgm:pt modelId="{889B8B13-2CC9-4146-9259-F816F9AAB474}" type="parTrans" cxnId="{6F4D92F1-6B5E-4E17-9EFA-815751EF07A2}">
      <dgm:prSet/>
      <dgm:spPr/>
      <dgm:t>
        <a:bodyPr/>
        <a:lstStyle/>
        <a:p>
          <a:endParaRPr lang="en-US"/>
        </a:p>
      </dgm:t>
    </dgm:pt>
    <dgm:pt modelId="{25A0B119-7C51-4C54-A612-9B7A7DE29ED3}" type="sibTrans" cxnId="{6F4D92F1-6B5E-4E17-9EFA-815751EF07A2}">
      <dgm:prSet/>
      <dgm:spPr/>
      <dgm:t>
        <a:bodyPr/>
        <a:lstStyle/>
        <a:p>
          <a:endParaRPr lang="en-US"/>
        </a:p>
      </dgm:t>
    </dgm:pt>
    <dgm:pt modelId="{473868D8-5E89-4D8B-B591-20BD2898B4D7}">
      <dgm:prSet/>
      <dgm:spPr/>
      <dgm:t>
        <a:bodyPr/>
        <a:lstStyle/>
        <a:p>
          <a:r>
            <a:rPr lang="en-US"/>
            <a:t>Aids in discovering new uses for existing drugs.</a:t>
          </a:r>
        </a:p>
      </dgm:t>
    </dgm:pt>
    <dgm:pt modelId="{B76AEAE1-8EE0-4B90-A0D8-545689A21077}" type="parTrans" cxnId="{5291F287-AD52-44E7-938C-E300DBCDC6A6}">
      <dgm:prSet/>
      <dgm:spPr/>
      <dgm:t>
        <a:bodyPr/>
        <a:lstStyle/>
        <a:p>
          <a:endParaRPr lang="en-US"/>
        </a:p>
      </dgm:t>
    </dgm:pt>
    <dgm:pt modelId="{69D6164A-35DE-4522-9409-0BF4B5CAFD2A}" type="sibTrans" cxnId="{5291F287-AD52-44E7-938C-E300DBCDC6A6}">
      <dgm:prSet/>
      <dgm:spPr/>
      <dgm:t>
        <a:bodyPr/>
        <a:lstStyle/>
        <a:p>
          <a:endParaRPr lang="en-US"/>
        </a:p>
      </dgm:t>
    </dgm:pt>
    <dgm:pt modelId="{98C5FB28-A3BD-4C7D-AF23-83209FC5C55F}">
      <dgm:prSet/>
      <dgm:spPr/>
      <dgm:t>
        <a:bodyPr/>
        <a:lstStyle/>
        <a:p>
          <a:r>
            <a:rPr lang="en-US"/>
            <a:t>Alzheimer’s</a:t>
          </a:r>
        </a:p>
      </dgm:t>
    </dgm:pt>
    <dgm:pt modelId="{F0F202D0-63F8-416F-A1F0-99D5FBD62270}" type="parTrans" cxnId="{2BD60C2D-05B8-4EA3-AE6E-9C6F9FE7C669}">
      <dgm:prSet/>
      <dgm:spPr/>
      <dgm:t>
        <a:bodyPr/>
        <a:lstStyle/>
        <a:p>
          <a:endParaRPr lang="en-US"/>
        </a:p>
      </dgm:t>
    </dgm:pt>
    <dgm:pt modelId="{B1CAE6B3-2134-40B1-AE19-33945355608F}" type="sibTrans" cxnId="{2BD60C2D-05B8-4EA3-AE6E-9C6F9FE7C669}">
      <dgm:prSet/>
      <dgm:spPr/>
      <dgm:t>
        <a:bodyPr/>
        <a:lstStyle/>
        <a:p>
          <a:endParaRPr lang="en-US"/>
        </a:p>
      </dgm:t>
    </dgm:pt>
    <dgm:pt modelId="{C41C42D3-ECC6-4AC8-8826-263E243C0855}">
      <dgm:prSet/>
      <dgm:spPr/>
      <dgm:t>
        <a:bodyPr/>
        <a:lstStyle/>
        <a:p>
          <a:r>
            <a:rPr lang="en-US"/>
            <a:t>A chronic, progressive neurodegenerative disorder causing dementia.</a:t>
          </a:r>
        </a:p>
      </dgm:t>
    </dgm:pt>
    <dgm:pt modelId="{9243C1B1-923E-4048-A283-9991A8862E8B}" type="parTrans" cxnId="{6FDEAB5B-8BEB-4AC6-A899-9792766AB437}">
      <dgm:prSet/>
      <dgm:spPr/>
      <dgm:t>
        <a:bodyPr/>
        <a:lstStyle/>
        <a:p>
          <a:endParaRPr lang="en-US"/>
        </a:p>
      </dgm:t>
    </dgm:pt>
    <dgm:pt modelId="{A11A4D5B-B7E1-4F3F-BBA2-2F0147F47C47}" type="sibTrans" cxnId="{6FDEAB5B-8BEB-4AC6-A899-9792766AB437}">
      <dgm:prSet/>
      <dgm:spPr/>
      <dgm:t>
        <a:bodyPr/>
        <a:lstStyle/>
        <a:p>
          <a:endParaRPr lang="en-US"/>
        </a:p>
      </dgm:t>
    </dgm:pt>
    <dgm:pt modelId="{7262CBDA-13AB-4FC8-A3A6-03CC9E3E5E03}">
      <dgm:prSet/>
      <dgm:spPr/>
      <dgm:t>
        <a:bodyPr/>
        <a:lstStyle/>
        <a:p>
          <a:r>
            <a:rPr lang="en-US"/>
            <a:t>Accounts for up to 75% of dementia cases.</a:t>
          </a:r>
        </a:p>
      </dgm:t>
    </dgm:pt>
    <dgm:pt modelId="{B05F0A27-8C6B-43A4-A689-8B715464D47D}" type="parTrans" cxnId="{31D64D71-C02F-42C2-9E28-72EF66F31ED8}">
      <dgm:prSet/>
      <dgm:spPr/>
      <dgm:t>
        <a:bodyPr/>
        <a:lstStyle/>
        <a:p>
          <a:endParaRPr lang="en-US"/>
        </a:p>
      </dgm:t>
    </dgm:pt>
    <dgm:pt modelId="{C0C3CD59-2D67-41EF-BA4B-09CAB859A252}" type="sibTrans" cxnId="{31D64D71-C02F-42C2-9E28-72EF66F31ED8}">
      <dgm:prSet/>
      <dgm:spPr/>
      <dgm:t>
        <a:bodyPr/>
        <a:lstStyle/>
        <a:p>
          <a:endParaRPr lang="en-US"/>
        </a:p>
      </dgm:t>
    </dgm:pt>
    <dgm:pt modelId="{C4A8AD96-43DE-4CBF-BDF6-923555EACF06}">
      <dgm:prSet/>
      <dgm:spPr/>
      <dgm:t>
        <a:bodyPr/>
        <a:lstStyle/>
        <a:p>
          <a:r>
            <a:rPr lang="en-US"/>
            <a:t>Features cognitive impairment, behavioral changes, and loss of bodily functions.</a:t>
          </a:r>
        </a:p>
      </dgm:t>
    </dgm:pt>
    <dgm:pt modelId="{AA27A259-F853-40D2-981B-F544A6CDEE4E}" type="parTrans" cxnId="{0D79944F-9BD1-40FA-84BA-C0285DB98DEE}">
      <dgm:prSet/>
      <dgm:spPr/>
      <dgm:t>
        <a:bodyPr/>
        <a:lstStyle/>
        <a:p>
          <a:endParaRPr lang="en-US"/>
        </a:p>
      </dgm:t>
    </dgm:pt>
    <dgm:pt modelId="{8E1C76D9-4323-4819-B5FC-9BA6AC73E664}" type="sibTrans" cxnId="{0D79944F-9BD1-40FA-84BA-C0285DB98DEE}">
      <dgm:prSet/>
      <dgm:spPr/>
      <dgm:t>
        <a:bodyPr/>
        <a:lstStyle/>
        <a:p>
          <a:endParaRPr lang="en-US"/>
        </a:p>
      </dgm:t>
    </dgm:pt>
    <dgm:pt modelId="{A6D71D1E-3EAB-483D-9D8B-809C7C781086}" type="pres">
      <dgm:prSet presAssocID="{076A0C74-057C-4A89-ACB5-009079D836E1}" presName="Name0" presStyleCnt="0">
        <dgm:presLayoutVars>
          <dgm:dir/>
          <dgm:animLvl val="lvl"/>
          <dgm:resizeHandles val="exact"/>
        </dgm:presLayoutVars>
      </dgm:prSet>
      <dgm:spPr/>
    </dgm:pt>
    <dgm:pt modelId="{D0F501B5-EFAC-4280-BA53-C8240831F5F9}" type="pres">
      <dgm:prSet presAssocID="{07E9A872-56F5-4C10-A2DE-35156A22C474}" presName="composite" presStyleCnt="0"/>
      <dgm:spPr/>
    </dgm:pt>
    <dgm:pt modelId="{99B2D49E-C5DB-424C-A647-9632CB6A1265}" type="pres">
      <dgm:prSet presAssocID="{07E9A872-56F5-4C10-A2DE-35156A22C474}" presName="parTx" presStyleLbl="alignNode1" presStyleIdx="0" presStyleCnt="2">
        <dgm:presLayoutVars>
          <dgm:chMax val="0"/>
          <dgm:chPref val="0"/>
          <dgm:bulletEnabled val="1"/>
        </dgm:presLayoutVars>
      </dgm:prSet>
      <dgm:spPr/>
    </dgm:pt>
    <dgm:pt modelId="{71DD3237-2A98-4A15-B62B-BD1BF374D3DF}" type="pres">
      <dgm:prSet presAssocID="{07E9A872-56F5-4C10-A2DE-35156A22C474}" presName="desTx" presStyleLbl="alignAccFollowNode1" presStyleIdx="0" presStyleCnt="2">
        <dgm:presLayoutVars>
          <dgm:bulletEnabled val="1"/>
        </dgm:presLayoutVars>
      </dgm:prSet>
      <dgm:spPr/>
    </dgm:pt>
    <dgm:pt modelId="{D078F040-B112-4AB2-86D4-0F5894B304DB}" type="pres">
      <dgm:prSet presAssocID="{0C18F109-0D0E-4420-9FD0-7898FC947357}" presName="space" presStyleCnt="0"/>
      <dgm:spPr/>
    </dgm:pt>
    <dgm:pt modelId="{B64FB8CB-79A6-42AD-A1DB-22B96FF72D28}" type="pres">
      <dgm:prSet presAssocID="{98C5FB28-A3BD-4C7D-AF23-83209FC5C55F}" presName="composite" presStyleCnt="0"/>
      <dgm:spPr/>
    </dgm:pt>
    <dgm:pt modelId="{53D7D0D3-37FB-4010-AFA9-E56CABB08B37}" type="pres">
      <dgm:prSet presAssocID="{98C5FB28-A3BD-4C7D-AF23-83209FC5C55F}" presName="parTx" presStyleLbl="alignNode1" presStyleIdx="1" presStyleCnt="2">
        <dgm:presLayoutVars>
          <dgm:chMax val="0"/>
          <dgm:chPref val="0"/>
          <dgm:bulletEnabled val="1"/>
        </dgm:presLayoutVars>
      </dgm:prSet>
      <dgm:spPr/>
    </dgm:pt>
    <dgm:pt modelId="{04A5FCCA-65EA-4471-AF99-9A2FC4E63152}" type="pres">
      <dgm:prSet presAssocID="{98C5FB28-A3BD-4C7D-AF23-83209FC5C55F}" presName="desTx" presStyleLbl="alignAccFollowNode1" presStyleIdx="1" presStyleCnt="2">
        <dgm:presLayoutVars>
          <dgm:bulletEnabled val="1"/>
        </dgm:presLayoutVars>
      </dgm:prSet>
      <dgm:spPr/>
    </dgm:pt>
  </dgm:ptLst>
  <dgm:cxnLst>
    <dgm:cxn modelId="{7C25D00A-5674-4C01-8CBB-FE26846B4329}" type="presOf" srcId="{076A0C74-057C-4A89-ACB5-009079D836E1}" destId="{A6D71D1E-3EAB-483D-9D8B-809C7C781086}" srcOrd="0" destOrd="0" presId="urn:microsoft.com/office/officeart/2005/8/layout/hList1"/>
    <dgm:cxn modelId="{6B01B70E-7F48-468E-A325-F981154D50A0}" type="presOf" srcId="{C41C42D3-ECC6-4AC8-8826-263E243C0855}" destId="{04A5FCCA-65EA-4471-AF99-9A2FC4E63152}" srcOrd="0" destOrd="0" presId="urn:microsoft.com/office/officeart/2005/8/layout/hList1"/>
    <dgm:cxn modelId="{6A699114-F875-495C-9938-7BCD134809F3}" type="presOf" srcId="{98C5FB28-A3BD-4C7D-AF23-83209FC5C55F}" destId="{53D7D0D3-37FB-4010-AFA9-E56CABB08B37}" srcOrd="0" destOrd="0" presId="urn:microsoft.com/office/officeart/2005/8/layout/hList1"/>
    <dgm:cxn modelId="{0F34361C-C3EF-4CB9-9A24-CC4F4E8EAAC3}" type="presOf" srcId="{473868D8-5E89-4D8B-B591-20BD2898B4D7}" destId="{71DD3237-2A98-4A15-B62B-BD1BF374D3DF}" srcOrd="0" destOrd="2" presId="urn:microsoft.com/office/officeart/2005/8/layout/hList1"/>
    <dgm:cxn modelId="{2BD60C2D-05B8-4EA3-AE6E-9C6F9FE7C669}" srcId="{076A0C74-057C-4A89-ACB5-009079D836E1}" destId="{98C5FB28-A3BD-4C7D-AF23-83209FC5C55F}" srcOrd="1" destOrd="0" parTransId="{F0F202D0-63F8-416F-A1F0-99D5FBD62270}" sibTransId="{B1CAE6B3-2134-40B1-AE19-33945355608F}"/>
    <dgm:cxn modelId="{877C603F-E525-4301-B27E-EC08514E9086}" type="presOf" srcId="{5AE4FE06-57C3-4D8F-8586-C481282A595F}" destId="{71DD3237-2A98-4A15-B62B-BD1BF374D3DF}" srcOrd="0" destOrd="0" presId="urn:microsoft.com/office/officeart/2005/8/layout/hList1"/>
    <dgm:cxn modelId="{6FDEAB5B-8BEB-4AC6-A899-9792766AB437}" srcId="{98C5FB28-A3BD-4C7D-AF23-83209FC5C55F}" destId="{C41C42D3-ECC6-4AC8-8826-263E243C0855}" srcOrd="0" destOrd="0" parTransId="{9243C1B1-923E-4048-A283-9991A8862E8B}" sibTransId="{A11A4D5B-B7E1-4F3F-BBA2-2F0147F47C47}"/>
    <dgm:cxn modelId="{0D79944F-9BD1-40FA-84BA-C0285DB98DEE}" srcId="{98C5FB28-A3BD-4C7D-AF23-83209FC5C55F}" destId="{C4A8AD96-43DE-4CBF-BDF6-923555EACF06}" srcOrd="2" destOrd="0" parTransId="{AA27A259-F853-40D2-981B-F544A6CDEE4E}" sibTransId="{8E1C76D9-4323-4819-B5FC-9BA6AC73E664}"/>
    <dgm:cxn modelId="{31D64D71-C02F-42C2-9E28-72EF66F31ED8}" srcId="{98C5FB28-A3BD-4C7D-AF23-83209FC5C55F}" destId="{7262CBDA-13AB-4FC8-A3A6-03CC9E3E5E03}" srcOrd="1" destOrd="0" parTransId="{B05F0A27-8C6B-43A4-A689-8B715464D47D}" sibTransId="{C0C3CD59-2D67-41EF-BA4B-09CAB859A252}"/>
    <dgm:cxn modelId="{97A7D851-87B4-46C1-8C52-783CBE5D194A}" type="presOf" srcId="{07E9A872-56F5-4C10-A2DE-35156A22C474}" destId="{99B2D49E-C5DB-424C-A647-9632CB6A1265}" srcOrd="0" destOrd="0" presId="urn:microsoft.com/office/officeart/2005/8/layout/hList1"/>
    <dgm:cxn modelId="{8C319059-84AC-460A-BD76-EE53B3580A01}" type="presOf" srcId="{7262CBDA-13AB-4FC8-A3A6-03CC9E3E5E03}" destId="{04A5FCCA-65EA-4471-AF99-9A2FC4E63152}" srcOrd="0" destOrd="1" presId="urn:microsoft.com/office/officeart/2005/8/layout/hList1"/>
    <dgm:cxn modelId="{DA27AA59-BC9A-4DC1-98B7-5D55A03A74FE}" type="presOf" srcId="{C4A8AD96-43DE-4CBF-BDF6-923555EACF06}" destId="{04A5FCCA-65EA-4471-AF99-9A2FC4E63152}" srcOrd="0" destOrd="2" presId="urn:microsoft.com/office/officeart/2005/8/layout/hList1"/>
    <dgm:cxn modelId="{5291F287-AD52-44E7-938C-E300DBCDC6A6}" srcId="{07E9A872-56F5-4C10-A2DE-35156A22C474}" destId="{473868D8-5E89-4D8B-B591-20BD2898B4D7}" srcOrd="2" destOrd="0" parTransId="{B76AEAE1-8EE0-4B90-A0D8-545689A21077}" sibTransId="{69D6164A-35DE-4522-9409-0BF4B5CAFD2A}"/>
    <dgm:cxn modelId="{DFE0B28D-0064-4715-BBA8-29E774FEBFEC}" type="presOf" srcId="{34F5C95F-EC05-4134-BD18-47F9DF713B98}" destId="{71DD3237-2A98-4A15-B62B-BD1BF374D3DF}" srcOrd="0" destOrd="1" presId="urn:microsoft.com/office/officeart/2005/8/layout/hList1"/>
    <dgm:cxn modelId="{42CCECA8-B1FE-4AEC-9402-7CF225ED8E29}" srcId="{076A0C74-057C-4A89-ACB5-009079D836E1}" destId="{07E9A872-56F5-4C10-A2DE-35156A22C474}" srcOrd="0" destOrd="0" parTransId="{A85BEFB7-B980-468F-875B-EE50CF7E3AFF}" sibTransId="{0C18F109-0D0E-4420-9FD0-7898FC947357}"/>
    <dgm:cxn modelId="{357007B5-97E5-4BC9-B7B9-28D19B493DF3}" srcId="{07E9A872-56F5-4C10-A2DE-35156A22C474}" destId="{5AE4FE06-57C3-4D8F-8586-C481282A595F}" srcOrd="0" destOrd="0" parTransId="{6BF73167-93CB-42CA-BB4E-98631BA2B4C5}" sibTransId="{093AD6BB-6581-40EE-B797-F067079F4701}"/>
    <dgm:cxn modelId="{6F4D92F1-6B5E-4E17-9EFA-815751EF07A2}" srcId="{07E9A872-56F5-4C10-A2DE-35156A22C474}" destId="{34F5C95F-EC05-4134-BD18-47F9DF713B98}" srcOrd="1" destOrd="0" parTransId="{889B8B13-2CC9-4146-9259-F816F9AAB474}" sibTransId="{25A0B119-7C51-4C54-A612-9B7A7DE29ED3}"/>
    <dgm:cxn modelId="{B619079F-452D-4F0A-AAFC-BA4B29DDD0FB}" type="presParOf" srcId="{A6D71D1E-3EAB-483D-9D8B-809C7C781086}" destId="{D0F501B5-EFAC-4280-BA53-C8240831F5F9}" srcOrd="0" destOrd="0" presId="urn:microsoft.com/office/officeart/2005/8/layout/hList1"/>
    <dgm:cxn modelId="{FE26D793-082D-4B0A-BF37-02AFE81B81FE}" type="presParOf" srcId="{D0F501B5-EFAC-4280-BA53-C8240831F5F9}" destId="{99B2D49E-C5DB-424C-A647-9632CB6A1265}" srcOrd="0" destOrd="0" presId="urn:microsoft.com/office/officeart/2005/8/layout/hList1"/>
    <dgm:cxn modelId="{12F3A769-0A34-4778-BFCC-47C1150E3176}" type="presParOf" srcId="{D0F501B5-EFAC-4280-BA53-C8240831F5F9}" destId="{71DD3237-2A98-4A15-B62B-BD1BF374D3DF}" srcOrd="1" destOrd="0" presId="urn:microsoft.com/office/officeart/2005/8/layout/hList1"/>
    <dgm:cxn modelId="{883DF6D9-CE80-4362-AD2C-B35D99F697CC}" type="presParOf" srcId="{A6D71D1E-3EAB-483D-9D8B-809C7C781086}" destId="{D078F040-B112-4AB2-86D4-0F5894B304DB}" srcOrd="1" destOrd="0" presId="urn:microsoft.com/office/officeart/2005/8/layout/hList1"/>
    <dgm:cxn modelId="{615B88A6-7E0C-42E6-AE8E-70AB111A55EC}" type="presParOf" srcId="{A6D71D1E-3EAB-483D-9D8B-809C7C781086}" destId="{B64FB8CB-79A6-42AD-A1DB-22B96FF72D28}" srcOrd="2" destOrd="0" presId="urn:microsoft.com/office/officeart/2005/8/layout/hList1"/>
    <dgm:cxn modelId="{4062F885-D4E6-41AC-B830-9E616E9EDFC0}" type="presParOf" srcId="{B64FB8CB-79A6-42AD-A1DB-22B96FF72D28}" destId="{53D7D0D3-37FB-4010-AFA9-E56CABB08B37}" srcOrd="0" destOrd="0" presId="urn:microsoft.com/office/officeart/2005/8/layout/hList1"/>
    <dgm:cxn modelId="{E165C483-3F93-4599-8969-46CCA8F9B711}" type="presParOf" srcId="{B64FB8CB-79A6-42AD-A1DB-22B96FF72D28}" destId="{04A5FCCA-65EA-4471-AF99-9A2FC4E6315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1509F8-06E8-4131-8889-BD81544E0DF2}"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CDA58FF7-ADE6-434B-A9FE-551CFD4A1F7E}">
      <dgm:prSet/>
      <dgm:spPr/>
      <dgm:t>
        <a:bodyPr/>
        <a:lstStyle/>
        <a:p>
          <a:r>
            <a:rPr lang="en-US" b="0" i="0"/>
            <a:t>Selected 26 candidate drugs for Alzheimer's analysis from the Bio-SNAP database of disease-drug associations, which includes 124 drugs being tested for Alzheimer’s.</a:t>
          </a:r>
          <a:endParaRPr lang="en-US"/>
        </a:p>
      </dgm:t>
    </dgm:pt>
    <dgm:pt modelId="{01BDDADA-D754-4F1A-A05B-AC16A375E58A}" type="parTrans" cxnId="{8DD84246-7B0F-4451-A5E6-9CD3931742E5}">
      <dgm:prSet/>
      <dgm:spPr/>
      <dgm:t>
        <a:bodyPr/>
        <a:lstStyle/>
        <a:p>
          <a:endParaRPr lang="en-US"/>
        </a:p>
      </dgm:t>
    </dgm:pt>
    <dgm:pt modelId="{20324840-33F3-4674-9538-3C96182479CD}" type="sibTrans" cxnId="{8DD84246-7B0F-4451-A5E6-9CD3931742E5}">
      <dgm:prSet/>
      <dgm:spPr/>
      <dgm:t>
        <a:bodyPr/>
        <a:lstStyle/>
        <a:p>
          <a:endParaRPr lang="en-US"/>
        </a:p>
      </dgm:t>
    </dgm:pt>
    <dgm:pt modelId="{4D83CAD8-110D-407A-A963-DEFB73B12D17}">
      <dgm:prSet/>
      <dgm:spPr/>
      <dgm:t>
        <a:bodyPr/>
        <a:lstStyle/>
        <a:p>
          <a:r>
            <a:rPr lang="en-US" b="0" i="0"/>
            <a:t>Bio-SNAP database details: 5,535 disease nodes, 1,662 drug nodes, and 466,656 edges.</a:t>
          </a:r>
          <a:endParaRPr lang="en-US"/>
        </a:p>
      </dgm:t>
    </dgm:pt>
    <dgm:pt modelId="{8956BA46-BB04-4866-89D4-BEDDB7056EFF}" type="parTrans" cxnId="{C0D337D1-4400-4E8D-B36F-AF355960B7E9}">
      <dgm:prSet/>
      <dgm:spPr/>
      <dgm:t>
        <a:bodyPr/>
        <a:lstStyle/>
        <a:p>
          <a:endParaRPr lang="en-US"/>
        </a:p>
      </dgm:t>
    </dgm:pt>
    <dgm:pt modelId="{DCC48C74-A624-443B-A786-2FA9EF0B938B}" type="sibTrans" cxnId="{C0D337D1-4400-4E8D-B36F-AF355960B7E9}">
      <dgm:prSet/>
      <dgm:spPr/>
      <dgm:t>
        <a:bodyPr/>
        <a:lstStyle/>
        <a:p>
          <a:endParaRPr lang="en-US"/>
        </a:p>
      </dgm:t>
    </dgm:pt>
    <dgm:pt modelId="{130E72F2-BDE3-43AB-85D3-B253FB490C4A}">
      <dgm:prSet/>
      <dgm:spPr/>
      <dgm:t>
        <a:bodyPr/>
        <a:lstStyle/>
        <a:p>
          <a:r>
            <a:rPr lang="en-US" b="0" i="0"/>
            <a:t>Utilized Alzheimer’s Association database for information on 8 FDA-approved drugs for Alzheimer's treatment.</a:t>
          </a:r>
          <a:endParaRPr lang="en-US"/>
        </a:p>
      </dgm:t>
    </dgm:pt>
    <dgm:pt modelId="{980CAE23-CA37-4031-BA30-C1CD348CFF5C}" type="parTrans" cxnId="{B38F66FD-F388-4088-BB9E-37643F679A75}">
      <dgm:prSet/>
      <dgm:spPr/>
      <dgm:t>
        <a:bodyPr/>
        <a:lstStyle/>
        <a:p>
          <a:endParaRPr lang="en-US"/>
        </a:p>
      </dgm:t>
    </dgm:pt>
    <dgm:pt modelId="{3634CBD8-4BAF-4D4C-A706-4BA69D199BD6}" type="sibTrans" cxnId="{B38F66FD-F388-4088-BB9E-37643F679A75}">
      <dgm:prSet/>
      <dgm:spPr/>
      <dgm:t>
        <a:bodyPr/>
        <a:lstStyle/>
        <a:p>
          <a:endParaRPr lang="en-US"/>
        </a:p>
      </dgm:t>
    </dgm:pt>
    <dgm:pt modelId="{349DA641-F9DC-42D6-9A63-5B14E7BCE1E4}" type="pres">
      <dgm:prSet presAssocID="{511509F8-06E8-4131-8889-BD81544E0DF2}" presName="vert0" presStyleCnt="0">
        <dgm:presLayoutVars>
          <dgm:dir/>
          <dgm:animOne val="branch"/>
          <dgm:animLvl val="lvl"/>
        </dgm:presLayoutVars>
      </dgm:prSet>
      <dgm:spPr/>
    </dgm:pt>
    <dgm:pt modelId="{A0061BD0-EA7E-4DA8-BB8B-FF488911AFD9}" type="pres">
      <dgm:prSet presAssocID="{CDA58FF7-ADE6-434B-A9FE-551CFD4A1F7E}" presName="thickLine" presStyleLbl="alignNode1" presStyleIdx="0" presStyleCnt="3"/>
      <dgm:spPr/>
    </dgm:pt>
    <dgm:pt modelId="{654883C8-D297-4DFB-9AFF-3851B799134C}" type="pres">
      <dgm:prSet presAssocID="{CDA58FF7-ADE6-434B-A9FE-551CFD4A1F7E}" presName="horz1" presStyleCnt="0"/>
      <dgm:spPr/>
    </dgm:pt>
    <dgm:pt modelId="{3A6A5941-2CB7-4A20-B0F9-C1171169EC4B}" type="pres">
      <dgm:prSet presAssocID="{CDA58FF7-ADE6-434B-A9FE-551CFD4A1F7E}" presName="tx1" presStyleLbl="revTx" presStyleIdx="0" presStyleCnt="3"/>
      <dgm:spPr/>
    </dgm:pt>
    <dgm:pt modelId="{176EC199-62C1-4E15-B579-9F381D20BD39}" type="pres">
      <dgm:prSet presAssocID="{CDA58FF7-ADE6-434B-A9FE-551CFD4A1F7E}" presName="vert1" presStyleCnt="0"/>
      <dgm:spPr/>
    </dgm:pt>
    <dgm:pt modelId="{EE748074-DEA2-482A-945D-D6E3EA4C7D34}" type="pres">
      <dgm:prSet presAssocID="{4D83CAD8-110D-407A-A963-DEFB73B12D17}" presName="thickLine" presStyleLbl="alignNode1" presStyleIdx="1" presStyleCnt="3"/>
      <dgm:spPr/>
    </dgm:pt>
    <dgm:pt modelId="{1F1C7FA1-687A-4BB9-AF83-CB6D2703A568}" type="pres">
      <dgm:prSet presAssocID="{4D83CAD8-110D-407A-A963-DEFB73B12D17}" presName="horz1" presStyleCnt="0"/>
      <dgm:spPr/>
    </dgm:pt>
    <dgm:pt modelId="{86EC5A4A-C920-4FB9-8789-1B6F92DDBFC7}" type="pres">
      <dgm:prSet presAssocID="{4D83CAD8-110D-407A-A963-DEFB73B12D17}" presName="tx1" presStyleLbl="revTx" presStyleIdx="1" presStyleCnt="3"/>
      <dgm:spPr/>
    </dgm:pt>
    <dgm:pt modelId="{3032BB6C-848D-4C45-936B-C5A12A310379}" type="pres">
      <dgm:prSet presAssocID="{4D83CAD8-110D-407A-A963-DEFB73B12D17}" presName="vert1" presStyleCnt="0"/>
      <dgm:spPr/>
    </dgm:pt>
    <dgm:pt modelId="{9E70B4B9-767F-4A43-8A35-15ABB74CC60E}" type="pres">
      <dgm:prSet presAssocID="{130E72F2-BDE3-43AB-85D3-B253FB490C4A}" presName="thickLine" presStyleLbl="alignNode1" presStyleIdx="2" presStyleCnt="3"/>
      <dgm:spPr/>
    </dgm:pt>
    <dgm:pt modelId="{B360FF69-30F6-4677-AC74-F1CCE1B54E41}" type="pres">
      <dgm:prSet presAssocID="{130E72F2-BDE3-43AB-85D3-B253FB490C4A}" presName="horz1" presStyleCnt="0"/>
      <dgm:spPr/>
    </dgm:pt>
    <dgm:pt modelId="{248AB20D-2323-4B10-A965-714F03755657}" type="pres">
      <dgm:prSet presAssocID="{130E72F2-BDE3-43AB-85D3-B253FB490C4A}" presName="tx1" presStyleLbl="revTx" presStyleIdx="2" presStyleCnt="3"/>
      <dgm:spPr/>
    </dgm:pt>
    <dgm:pt modelId="{57B668DE-1631-40AB-9E60-F74544FFF0F8}" type="pres">
      <dgm:prSet presAssocID="{130E72F2-BDE3-43AB-85D3-B253FB490C4A}" presName="vert1" presStyleCnt="0"/>
      <dgm:spPr/>
    </dgm:pt>
  </dgm:ptLst>
  <dgm:cxnLst>
    <dgm:cxn modelId="{F11B8507-92F1-4B3A-AD25-D67D82B2D80D}" type="presOf" srcId="{130E72F2-BDE3-43AB-85D3-B253FB490C4A}" destId="{248AB20D-2323-4B10-A965-714F03755657}" srcOrd="0" destOrd="0" presId="urn:microsoft.com/office/officeart/2008/layout/LinedList"/>
    <dgm:cxn modelId="{8DD84246-7B0F-4451-A5E6-9CD3931742E5}" srcId="{511509F8-06E8-4131-8889-BD81544E0DF2}" destId="{CDA58FF7-ADE6-434B-A9FE-551CFD4A1F7E}" srcOrd="0" destOrd="0" parTransId="{01BDDADA-D754-4F1A-A05B-AC16A375E58A}" sibTransId="{20324840-33F3-4674-9538-3C96182479CD}"/>
    <dgm:cxn modelId="{F61FC66C-52C1-40D1-9812-C787971027E9}" type="presOf" srcId="{CDA58FF7-ADE6-434B-A9FE-551CFD4A1F7E}" destId="{3A6A5941-2CB7-4A20-B0F9-C1171169EC4B}" srcOrd="0" destOrd="0" presId="urn:microsoft.com/office/officeart/2008/layout/LinedList"/>
    <dgm:cxn modelId="{EB70298C-F379-411D-B67C-A566C1635459}" type="presOf" srcId="{4D83CAD8-110D-407A-A963-DEFB73B12D17}" destId="{86EC5A4A-C920-4FB9-8789-1B6F92DDBFC7}" srcOrd="0" destOrd="0" presId="urn:microsoft.com/office/officeart/2008/layout/LinedList"/>
    <dgm:cxn modelId="{27DC25A7-D7FC-4902-9E76-9940B0F9D06A}" type="presOf" srcId="{511509F8-06E8-4131-8889-BD81544E0DF2}" destId="{349DA641-F9DC-42D6-9A63-5B14E7BCE1E4}" srcOrd="0" destOrd="0" presId="urn:microsoft.com/office/officeart/2008/layout/LinedList"/>
    <dgm:cxn modelId="{C0D337D1-4400-4E8D-B36F-AF355960B7E9}" srcId="{511509F8-06E8-4131-8889-BD81544E0DF2}" destId="{4D83CAD8-110D-407A-A963-DEFB73B12D17}" srcOrd="1" destOrd="0" parTransId="{8956BA46-BB04-4866-89D4-BEDDB7056EFF}" sibTransId="{DCC48C74-A624-443B-A786-2FA9EF0B938B}"/>
    <dgm:cxn modelId="{B38F66FD-F388-4088-BB9E-37643F679A75}" srcId="{511509F8-06E8-4131-8889-BD81544E0DF2}" destId="{130E72F2-BDE3-43AB-85D3-B253FB490C4A}" srcOrd="2" destOrd="0" parTransId="{980CAE23-CA37-4031-BA30-C1CD348CFF5C}" sibTransId="{3634CBD8-4BAF-4D4C-A706-4BA69D199BD6}"/>
    <dgm:cxn modelId="{4425416F-8FBC-4A45-ACDA-0420A7B225CA}" type="presParOf" srcId="{349DA641-F9DC-42D6-9A63-5B14E7BCE1E4}" destId="{A0061BD0-EA7E-4DA8-BB8B-FF488911AFD9}" srcOrd="0" destOrd="0" presId="urn:microsoft.com/office/officeart/2008/layout/LinedList"/>
    <dgm:cxn modelId="{80DCB8F8-2920-49E2-A7BA-92492D4E817F}" type="presParOf" srcId="{349DA641-F9DC-42D6-9A63-5B14E7BCE1E4}" destId="{654883C8-D297-4DFB-9AFF-3851B799134C}" srcOrd="1" destOrd="0" presId="urn:microsoft.com/office/officeart/2008/layout/LinedList"/>
    <dgm:cxn modelId="{E953086E-3539-4521-88E0-D4D19487801D}" type="presParOf" srcId="{654883C8-D297-4DFB-9AFF-3851B799134C}" destId="{3A6A5941-2CB7-4A20-B0F9-C1171169EC4B}" srcOrd="0" destOrd="0" presId="urn:microsoft.com/office/officeart/2008/layout/LinedList"/>
    <dgm:cxn modelId="{29D28A54-5CAE-4D9E-B1B6-010B5DF577B4}" type="presParOf" srcId="{654883C8-D297-4DFB-9AFF-3851B799134C}" destId="{176EC199-62C1-4E15-B579-9F381D20BD39}" srcOrd="1" destOrd="0" presId="urn:microsoft.com/office/officeart/2008/layout/LinedList"/>
    <dgm:cxn modelId="{4115F1A2-0455-40F1-9449-856EB06E2487}" type="presParOf" srcId="{349DA641-F9DC-42D6-9A63-5B14E7BCE1E4}" destId="{EE748074-DEA2-482A-945D-D6E3EA4C7D34}" srcOrd="2" destOrd="0" presId="urn:microsoft.com/office/officeart/2008/layout/LinedList"/>
    <dgm:cxn modelId="{15E1489E-2AA6-4599-975F-736BBB5E407D}" type="presParOf" srcId="{349DA641-F9DC-42D6-9A63-5B14E7BCE1E4}" destId="{1F1C7FA1-687A-4BB9-AF83-CB6D2703A568}" srcOrd="3" destOrd="0" presId="urn:microsoft.com/office/officeart/2008/layout/LinedList"/>
    <dgm:cxn modelId="{BC6DBC4A-0490-46D6-8934-57A650E6B761}" type="presParOf" srcId="{1F1C7FA1-687A-4BB9-AF83-CB6D2703A568}" destId="{86EC5A4A-C920-4FB9-8789-1B6F92DDBFC7}" srcOrd="0" destOrd="0" presId="urn:microsoft.com/office/officeart/2008/layout/LinedList"/>
    <dgm:cxn modelId="{B9D64638-4C92-4663-9524-74F778C8FBFA}" type="presParOf" srcId="{1F1C7FA1-687A-4BB9-AF83-CB6D2703A568}" destId="{3032BB6C-848D-4C45-936B-C5A12A310379}" srcOrd="1" destOrd="0" presId="urn:microsoft.com/office/officeart/2008/layout/LinedList"/>
    <dgm:cxn modelId="{E469EA21-743F-49AB-8FF2-33B1DB602EED}" type="presParOf" srcId="{349DA641-F9DC-42D6-9A63-5B14E7BCE1E4}" destId="{9E70B4B9-767F-4A43-8A35-15ABB74CC60E}" srcOrd="4" destOrd="0" presId="urn:microsoft.com/office/officeart/2008/layout/LinedList"/>
    <dgm:cxn modelId="{04563CC2-B9EF-47FE-881F-E0C36F57A6A5}" type="presParOf" srcId="{349DA641-F9DC-42D6-9A63-5B14E7BCE1E4}" destId="{B360FF69-30F6-4677-AC74-F1CCE1B54E41}" srcOrd="5" destOrd="0" presId="urn:microsoft.com/office/officeart/2008/layout/LinedList"/>
    <dgm:cxn modelId="{6E67E14B-0027-4528-A876-5739DE465350}" type="presParOf" srcId="{B360FF69-30F6-4677-AC74-F1CCE1B54E41}" destId="{248AB20D-2323-4B10-A965-714F03755657}" srcOrd="0" destOrd="0" presId="urn:microsoft.com/office/officeart/2008/layout/LinedList"/>
    <dgm:cxn modelId="{E6F70F6F-C986-4690-A7A9-4B1E3A825F5E}" type="presParOf" srcId="{B360FF69-30F6-4677-AC74-F1CCE1B54E41}" destId="{57B668DE-1631-40AB-9E60-F74544FFF0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63426A-07C9-4D83-A1B0-900953A1B2F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86CF44E-59BD-469C-A7A8-FB5D71D41F47}">
      <dgm:prSet/>
      <dgm:spPr/>
      <dgm:t>
        <a:bodyPr/>
        <a:lstStyle/>
        <a:p>
          <a:r>
            <a:rPr lang="en-US" b="0" i="0"/>
            <a:t>Referenced PubMed Central for drugs that failed in Alzheimer’s clinical trials, reviewing over 2,700 trials.</a:t>
          </a:r>
          <a:endParaRPr lang="en-US"/>
        </a:p>
      </dgm:t>
    </dgm:pt>
    <dgm:pt modelId="{E003DCBD-6664-4124-A1E5-53FBBFE90D82}" type="parTrans" cxnId="{442255AE-B8DA-4394-9C23-7695B527A583}">
      <dgm:prSet/>
      <dgm:spPr/>
      <dgm:t>
        <a:bodyPr/>
        <a:lstStyle/>
        <a:p>
          <a:endParaRPr lang="en-US"/>
        </a:p>
      </dgm:t>
    </dgm:pt>
    <dgm:pt modelId="{F1083A55-6C6D-4295-8031-BA602BBAFDF2}" type="sibTrans" cxnId="{442255AE-B8DA-4394-9C23-7695B527A583}">
      <dgm:prSet/>
      <dgm:spPr/>
      <dgm:t>
        <a:bodyPr/>
        <a:lstStyle/>
        <a:p>
          <a:endParaRPr lang="en-US"/>
        </a:p>
      </dgm:t>
    </dgm:pt>
    <dgm:pt modelId="{8DFC623F-34AE-4385-839B-F8C13CE37D17}">
      <dgm:prSet/>
      <dgm:spPr/>
      <dgm:t>
        <a:bodyPr/>
        <a:lstStyle/>
        <a:p>
          <a:r>
            <a:rPr lang="en-US" b="0" i="0"/>
            <a:t>Considered all clinical trial phases (I, II, and III) for validation, identifying a total of 143 drugs (31 from Phase III, 82 from Phase II, and 30 from Phase I).</a:t>
          </a:r>
          <a:endParaRPr lang="en-US"/>
        </a:p>
      </dgm:t>
    </dgm:pt>
    <dgm:pt modelId="{F8EAC05C-FD55-41A2-B171-D71473501A9D}" type="parTrans" cxnId="{5BD45DBC-F756-484B-80D3-696117253EFB}">
      <dgm:prSet/>
      <dgm:spPr/>
      <dgm:t>
        <a:bodyPr/>
        <a:lstStyle/>
        <a:p>
          <a:endParaRPr lang="en-US"/>
        </a:p>
      </dgm:t>
    </dgm:pt>
    <dgm:pt modelId="{777E2AA6-40CA-4EF4-BE43-ED8779CEFA28}" type="sibTrans" cxnId="{5BD45DBC-F756-484B-80D3-696117253EFB}">
      <dgm:prSet/>
      <dgm:spPr/>
      <dgm:t>
        <a:bodyPr/>
        <a:lstStyle/>
        <a:p>
          <a:endParaRPr lang="en-US"/>
        </a:p>
      </dgm:t>
    </dgm:pt>
    <dgm:pt modelId="{85617349-219C-47A5-AE13-78CBD52AB0BE}">
      <dgm:prSet/>
      <dgm:spPr/>
      <dgm:t>
        <a:bodyPr/>
        <a:lstStyle/>
        <a:p>
          <a:r>
            <a:rPr lang="en-US" b="0" i="0"/>
            <a:t>CoDReS scores from the CoDReS Database used for calculating structural and functional scores for each candidate drug against Alzheimer's.</a:t>
          </a:r>
          <a:endParaRPr lang="en-US"/>
        </a:p>
      </dgm:t>
    </dgm:pt>
    <dgm:pt modelId="{A52B0B8B-FC37-487A-9EDE-702E68EBD292}" type="parTrans" cxnId="{42349168-606E-425A-A2FA-4B0722538FB2}">
      <dgm:prSet/>
      <dgm:spPr/>
      <dgm:t>
        <a:bodyPr/>
        <a:lstStyle/>
        <a:p>
          <a:endParaRPr lang="en-US"/>
        </a:p>
      </dgm:t>
    </dgm:pt>
    <dgm:pt modelId="{9A2B3089-91E0-4088-A0C8-EEEA3D6F5ECF}" type="sibTrans" cxnId="{42349168-606E-425A-A2FA-4B0722538FB2}">
      <dgm:prSet/>
      <dgm:spPr/>
      <dgm:t>
        <a:bodyPr/>
        <a:lstStyle/>
        <a:p>
          <a:endParaRPr lang="en-US"/>
        </a:p>
      </dgm:t>
    </dgm:pt>
    <dgm:pt modelId="{61876302-1DF4-4027-AD98-03936D404520}" type="pres">
      <dgm:prSet presAssocID="{9B63426A-07C9-4D83-A1B0-900953A1B2F4}" presName="vert0" presStyleCnt="0">
        <dgm:presLayoutVars>
          <dgm:dir/>
          <dgm:animOne val="branch"/>
          <dgm:animLvl val="lvl"/>
        </dgm:presLayoutVars>
      </dgm:prSet>
      <dgm:spPr/>
    </dgm:pt>
    <dgm:pt modelId="{DBA98417-D581-499B-A443-4FF653A93AD8}" type="pres">
      <dgm:prSet presAssocID="{D86CF44E-59BD-469C-A7A8-FB5D71D41F47}" presName="thickLine" presStyleLbl="alignNode1" presStyleIdx="0" presStyleCnt="3"/>
      <dgm:spPr/>
    </dgm:pt>
    <dgm:pt modelId="{BAE6E23E-F186-4C4A-B61C-28C60CA57EE2}" type="pres">
      <dgm:prSet presAssocID="{D86CF44E-59BD-469C-A7A8-FB5D71D41F47}" presName="horz1" presStyleCnt="0"/>
      <dgm:spPr/>
    </dgm:pt>
    <dgm:pt modelId="{9FEBF220-8B76-4FFE-8B32-6083C72E9B8A}" type="pres">
      <dgm:prSet presAssocID="{D86CF44E-59BD-469C-A7A8-FB5D71D41F47}" presName="tx1" presStyleLbl="revTx" presStyleIdx="0" presStyleCnt="3"/>
      <dgm:spPr/>
    </dgm:pt>
    <dgm:pt modelId="{9B8E8DA8-E94A-47AE-8ACC-FE39BACC6903}" type="pres">
      <dgm:prSet presAssocID="{D86CF44E-59BD-469C-A7A8-FB5D71D41F47}" presName="vert1" presStyleCnt="0"/>
      <dgm:spPr/>
    </dgm:pt>
    <dgm:pt modelId="{B6A8FD03-4690-452B-A333-3F4895AC7873}" type="pres">
      <dgm:prSet presAssocID="{8DFC623F-34AE-4385-839B-F8C13CE37D17}" presName="thickLine" presStyleLbl="alignNode1" presStyleIdx="1" presStyleCnt="3"/>
      <dgm:spPr/>
    </dgm:pt>
    <dgm:pt modelId="{D894DFBD-9265-4FD4-8227-C9985066B693}" type="pres">
      <dgm:prSet presAssocID="{8DFC623F-34AE-4385-839B-F8C13CE37D17}" presName="horz1" presStyleCnt="0"/>
      <dgm:spPr/>
    </dgm:pt>
    <dgm:pt modelId="{F9DAB11A-1605-494F-984C-8376E47BF656}" type="pres">
      <dgm:prSet presAssocID="{8DFC623F-34AE-4385-839B-F8C13CE37D17}" presName="tx1" presStyleLbl="revTx" presStyleIdx="1" presStyleCnt="3"/>
      <dgm:spPr/>
    </dgm:pt>
    <dgm:pt modelId="{DB2452B9-F64E-4C6A-97B1-756B7570C049}" type="pres">
      <dgm:prSet presAssocID="{8DFC623F-34AE-4385-839B-F8C13CE37D17}" presName="vert1" presStyleCnt="0"/>
      <dgm:spPr/>
    </dgm:pt>
    <dgm:pt modelId="{CA72CD91-5DE6-4E29-826A-0AA7F4251699}" type="pres">
      <dgm:prSet presAssocID="{85617349-219C-47A5-AE13-78CBD52AB0BE}" presName="thickLine" presStyleLbl="alignNode1" presStyleIdx="2" presStyleCnt="3"/>
      <dgm:spPr/>
    </dgm:pt>
    <dgm:pt modelId="{89E6F2FD-F13E-4CD7-B2B6-309F97564362}" type="pres">
      <dgm:prSet presAssocID="{85617349-219C-47A5-AE13-78CBD52AB0BE}" presName="horz1" presStyleCnt="0"/>
      <dgm:spPr/>
    </dgm:pt>
    <dgm:pt modelId="{864B9BDE-9CDE-4AE6-9365-73ED695F88C0}" type="pres">
      <dgm:prSet presAssocID="{85617349-219C-47A5-AE13-78CBD52AB0BE}" presName="tx1" presStyleLbl="revTx" presStyleIdx="2" presStyleCnt="3"/>
      <dgm:spPr/>
    </dgm:pt>
    <dgm:pt modelId="{5F954929-E1EC-410B-A51F-2815365FA53D}" type="pres">
      <dgm:prSet presAssocID="{85617349-219C-47A5-AE13-78CBD52AB0BE}" presName="vert1" presStyleCnt="0"/>
      <dgm:spPr/>
    </dgm:pt>
  </dgm:ptLst>
  <dgm:cxnLst>
    <dgm:cxn modelId="{6DFE7A11-D73A-4627-9ECE-9B755AC07D96}" type="presOf" srcId="{85617349-219C-47A5-AE13-78CBD52AB0BE}" destId="{864B9BDE-9CDE-4AE6-9365-73ED695F88C0}" srcOrd="0" destOrd="0" presId="urn:microsoft.com/office/officeart/2008/layout/LinedList"/>
    <dgm:cxn modelId="{40008C1D-B9BC-4EDB-90EA-A689FD327111}" type="presOf" srcId="{D86CF44E-59BD-469C-A7A8-FB5D71D41F47}" destId="{9FEBF220-8B76-4FFE-8B32-6083C72E9B8A}" srcOrd="0" destOrd="0" presId="urn:microsoft.com/office/officeart/2008/layout/LinedList"/>
    <dgm:cxn modelId="{42349168-606E-425A-A2FA-4B0722538FB2}" srcId="{9B63426A-07C9-4D83-A1B0-900953A1B2F4}" destId="{85617349-219C-47A5-AE13-78CBD52AB0BE}" srcOrd="2" destOrd="0" parTransId="{A52B0B8B-FC37-487A-9EDE-702E68EBD292}" sibTransId="{9A2B3089-91E0-4088-A0C8-EEEA3D6F5ECF}"/>
    <dgm:cxn modelId="{294A4F6B-CA27-41AE-8178-A1D3C7ECC560}" type="presOf" srcId="{9B63426A-07C9-4D83-A1B0-900953A1B2F4}" destId="{61876302-1DF4-4027-AD98-03936D404520}" srcOrd="0" destOrd="0" presId="urn:microsoft.com/office/officeart/2008/layout/LinedList"/>
    <dgm:cxn modelId="{723938AB-C7B5-4B38-9F3D-2564CA7FF852}" type="presOf" srcId="{8DFC623F-34AE-4385-839B-F8C13CE37D17}" destId="{F9DAB11A-1605-494F-984C-8376E47BF656}" srcOrd="0" destOrd="0" presId="urn:microsoft.com/office/officeart/2008/layout/LinedList"/>
    <dgm:cxn modelId="{442255AE-B8DA-4394-9C23-7695B527A583}" srcId="{9B63426A-07C9-4D83-A1B0-900953A1B2F4}" destId="{D86CF44E-59BD-469C-A7A8-FB5D71D41F47}" srcOrd="0" destOrd="0" parTransId="{E003DCBD-6664-4124-A1E5-53FBBFE90D82}" sibTransId="{F1083A55-6C6D-4295-8031-BA602BBAFDF2}"/>
    <dgm:cxn modelId="{5BD45DBC-F756-484B-80D3-696117253EFB}" srcId="{9B63426A-07C9-4D83-A1B0-900953A1B2F4}" destId="{8DFC623F-34AE-4385-839B-F8C13CE37D17}" srcOrd="1" destOrd="0" parTransId="{F8EAC05C-FD55-41A2-B171-D71473501A9D}" sibTransId="{777E2AA6-40CA-4EF4-BE43-ED8779CEFA28}"/>
    <dgm:cxn modelId="{A9ADE9F5-E231-4E7B-B7D3-69C16C474AED}" type="presParOf" srcId="{61876302-1DF4-4027-AD98-03936D404520}" destId="{DBA98417-D581-499B-A443-4FF653A93AD8}" srcOrd="0" destOrd="0" presId="urn:microsoft.com/office/officeart/2008/layout/LinedList"/>
    <dgm:cxn modelId="{31CC84E2-2539-4900-8DF2-52A264C1D3F4}" type="presParOf" srcId="{61876302-1DF4-4027-AD98-03936D404520}" destId="{BAE6E23E-F186-4C4A-B61C-28C60CA57EE2}" srcOrd="1" destOrd="0" presId="urn:microsoft.com/office/officeart/2008/layout/LinedList"/>
    <dgm:cxn modelId="{7E87044C-4A32-4397-A154-64AD17BB81F6}" type="presParOf" srcId="{BAE6E23E-F186-4C4A-B61C-28C60CA57EE2}" destId="{9FEBF220-8B76-4FFE-8B32-6083C72E9B8A}" srcOrd="0" destOrd="0" presId="urn:microsoft.com/office/officeart/2008/layout/LinedList"/>
    <dgm:cxn modelId="{02EA6D19-7023-440D-9A64-71CC713AC8B1}" type="presParOf" srcId="{BAE6E23E-F186-4C4A-B61C-28C60CA57EE2}" destId="{9B8E8DA8-E94A-47AE-8ACC-FE39BACC6903}" srcOrd="1" destOrd="0" presId="urn:microsoft.com/office/officeart/2008/layout/LinedList"/>
    <dgm:cxn modelId="{90D9676B-E9FA-4535-AB3E-E6104DAB9D42}" type="presParOf" srcId="{61876302-1DF4-4027-AD98-03936D404520}" destId="{B6A8FD03-4690-452B-A333-3F4895AC7873}" srcOrd="2" destOrd="0" presId="urn:microsoft.com/office/officeart/2008/layout/LinedList"/>
    <dgm:cxn modelId="{9461C6FC-1C43-495B-A00B-AD5B66A56C87}" type="presParOf" srcId="{61876302-1DF4-4027-AD98-03936D404520}" destId="{D894DFBD-9265-4FD4-8227-C9985066B693}" srcOrd="3" destOrd="0" presId="urn:microsoft.com/office/officeart/2008/layout/LinedList"/>
    <dgm:cxn modelId="{B451CD0B-BBC0-435F-9900-B26593F1277B}" type="presParOf" srcId="{D894DFBD-9265-4FD4-8227-C9985066B693}" destId="{F9DAB11A-1605-494F-984C-8376E47BF656}" srcOrd="0" destOrd="0" presId="urn:microsoft.com/office/officeart/2008/layout/LinedList"/>
    <dgm:cxn modelId="{A589936E-8844-4508-8C92-2C5848062E54}" type="presParOf" srcId="{D894DFBD-9265-4FD4-8227-C9985066B693}" destId="{DB2452B9-F64E-4C6A-97B1-756B7570C049}" srcOrd="1" destOrd="0" presId="urn:microsoft.com/office/officeart/2008/layout/LinedList"/>
    <dgm:cxn modelId="{05518BAD-BFDD-4BEB-9179-BE039BEFFE85}" type="presParOf" srcId="{61876302-1DF4-4027-AD98-03936D404520}" destId="{CA72CD91-5DE6-4E29-826A-0AA7F4251699}" srcOrd="4" destOrd="0" presId="urn:microsoft.com/office/officeart/2008/layout/LinedList"/>
    <dgm:cxn modelId="{81D3B64B-F291-4FDE-BD29-14A628964616}" type="presParOf" srcId="{61876302-1DF4-4027-AD98-03936D404520}" destId="{89E6F2FD-F13E-4CD7-B2B6-309F97564362}" srcOrd="5" destOrd="0" presId="urn:microsoft.com/office/officeart/2008/layout/LinedList"/>
    <dgm:cxn modelId="{541557B8-3494-4583-8363-71E90C92D767}" type="presParOf" srcId="{89E6F2FD-F13E-4CD7-B2B6-309F97564362}" destId="{864B9BDE-9CDE-4AE6-9365-73ED695F88C0}" srcOrd="0" destOrd="0" presId="urn:microsoft.com/office/officeart/2008/layout/LinedList"/>
    <dgm:cxn modelId="{1944E8E6-38F3-4D6E-B588-B119A8799056}" type="presParOf" srcId="{89E6F2FD-F13E-4CD7-B2B6-309F97564362}" destId="{5F954929-E1EC-410B-A51F-2815365FA53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2D49E-C5DB-424C-A647-9632CB6A1265}">
      <dsp:nvSpPr>
        <dsp:cNvPr id="0" name=""/>
        <dsp:cNvSpPr/>
      </dsp:nvSpPr>
      <dsp:spPr>
        <a:xfrm>
          <a:off x="51" y="58496"/>
          <a:ext cx="4913783" cy="91461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a:t>Why do we need Disease-Drug Interactions?</a:t>
          </a:r>
        </a:p>
      </dsp:txBody>
      <dsp:txXfrm>
        <a:off x="51" y="58496"/>
        <a:ext cx="4913783" cy="914611"/>
      </dsp:txXfrm>
    </dsp:sp>
    <dsp:sp modelId="{71DD3237-2A98-4A15-B62B-BD1BF374D3DF}">
      <dsp:nvSpPr>
        <dsp:cNvPr id="0" name=""/>
        <dsp:cNvSpPr/>
      </dsp:nvSpPr>
      <dsp:spPr>
        <a:xfrm>
          <a:off x="51" y="973107"/>
          <a:ext cx="4913783" cy="331973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Essential for effective healthcare and personalized medicine.</a:t>
          </a:r>
        </a:p>
        <a:p>
          <a:pPr marL="228600" lvl="1" indent="-228600" algn="l" defTabSz="1111250">
            <a:lnSpc>
              <a:spcPct val="90000"/>
            </a:lnSpc>
            <a:spcBef>
              <a:spcPct val="0"/>
            </a:spcBef>
            <a:spcAft>
              <a:spcPct val="15000"/>
            </a:spcAft>
            <a:buChar char="•"/>
          </a:pPr>
          <a:r>
            <a:rPr lang="en-US" sz="2500" kern="1200"/>
            <a:t>Predicts drug efficacy, side effects, and impacts on disease progression.</a:t>
          </a:r>
        </a:p>
        <a:p>
          <a:pPr marL="228600" lvl="1" indent="-228600" algn="l" defTabSz="1111250">
            <a:lnSpc>
              <a:spcPct val="90000"/>
            </a:lnSpc>
            <a:spcBef>
              <a:spcPct val="0"/>
            </a:spcBef>
            <a:spcAft>
              <a:spcPct val="15000"/>
            </a:spcAft>
            <a:buChar char="•"/>
          </a:pPr>
          <a:r>
            <a:rPr lang="en-US" sz="2500" kern="1200"/>
            <a:t>Aids in discovering new uses for existing drugs.</a:t>
          </a:r>
        </a:p>
      </dsp:txBody>
      <dsp:txXfrm>
        <a:off x="51" y="973107"/>
        <a:ext cx="4913783" cy="3319734"/>
      </dsp:txXfrm>
    </dsp:sp>
    <dsp:sp modelId="{53D7D0D3-37FB-4010-AFA9-E56CABB08B37}">
      <dsp:nvSpPr>
        <dsp:cNvPr id="0" name=""/>
        <dsp:cNvSpPr/>
      </dsp:nvSpPr>
      <dsp:spPr>
        <a:xfrm>
          <a:off x="5601764" y="58496"/>
          <a:ext cx="4913783" cy="91461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a:t>Alzheimer’s</a:t>
          </a:r>
        </a:p>
      </dsp:txBody>
      <dsp:txXfrm>
        <a:off x="5601764" y="58496"/>
        <a:ext cx="4913783" cy="914611"/>
      </dsp:txXfrm>
    </dsp:sp>
    <dsp:sp modelId="{04A5FCCA-65EA-4471-AF99-9A2FC4E63152}">
      <dsp:nvSpPr>
        <dsp:cNvPr id="0" name=""/>
        <dsp:cNvSpPr/>
      </dsp:nvSpPr>
      <dsp:spPr>
        <a:xfrm>
          <a:off x="5601764" y="973107"/>
          <a:ext cx="4913783" cy="331973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A chronic, progressive neurodegenerative disorder causing dementia.</a:t>
          </a:r>
        </a:p>
        <a:p>
          <a:pPr marL="228600" lvl="1" indent="-228600" algn="l" defTabSz="1111250">
            <a:lnSpc>
              <a:spcPct val="90000"/>
            </a:lnSpc>
            <a:spcBef>
              <a:spcPct val="0"/>
            </a:spcBef>
            <a:spcAft>
              <a:spcPct val="15000"/>
            </a:spcAft>
            <a:buChar char="•"/>
          </a:pPr>
          <a:r>
            <a:rPr lang="en-US" sz="2500" kern="1200"/>
            <a:t>Accounts for up to 75% of dementia cases.</a:t>
          </a:r>
        </a:p>
        <a:p>
          <a:pPr marL="228600" lvl="1" indent="-228600" algn="l" defTabSz="1111250">
            <a:lnSpc>
              <a:spcPct val="90000"/>
            </a:lnSpc>
            <a:spcBef>
              <a:spcPct val="0"/>
            </a:spcBef>
            <a:spcAft>
              <a:spcPct val="15000"/>
            </a:spcAft>
            <a:buChar char="•"/>
          </a:pPr>
          <a:r>
            <a:rPr lang="en-US" sz="2500" kern="1200"/>
            <a:t>Features cognitive impairment, behavioral changes, and loss of bodily functions.</a:t>
          </a:r>
        </a:p>
      </dsp:txBody>
      <dsp:txXfrm>
        <a:off x="5601764" y="973107"/>
        <a:ext cx="4913783" cy="3319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61BD0-EA7E-4DA8-BB8B-FF488911AFD9}">
      <dsp:nvSpPr>
        <dsp:cNvPr id="0" name=""/>
        <dsp:cNvSpPr/>
      </dsp:nvSpPr>
      <dsp:spPr>
        <a:xfrm>
          <a:off x="0" y="2124"/>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6A5941-2CB7-4A20-B0F9-C1171169EC4B}">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Selected 26 candidate drugs for Alzheimer's analysis from the Bio-SNAP database of disease-drug associations, which includes 124 drugs being tested for Alzheimer’s.</a:t>
          </a:r>
          <a:endParaRPr lang="en-US" sz="2900" kern="1200"/>
        </a:p>
      </dsp:txBody>
      <dsp:txXfrm>
        <a:off x="0" y="2124"/>
        <a:ext cx="10515600" cy="1449029"/>
      </dsp:txXfrm>
    </dsp:sp>
    <dsp:sp modelId="{EE748074-DEA2-482A-945D-D6E3EA4C7D34}">
      <dsp:nvSpPr>
        <dsp:cNvPr id="0" name=""/>
        <dsp:cNvSpPr/>
      </dsp:nvSpPr>
      <dsp:spPr>
        <a:xfrm>
          <a:off x="0" y="145115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EC5A4A-C920-4FB9-8789-1B6F92DDBFC7}">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Bio-SNAP database details: 5,535 disease nodes, 1,662 drug nodes, and 466,656 edges.</a:t>
          </a:r>
          <a:endParaRPr lang="en-US" sz="2900" kern="1200"/>
        </a:p>
      </dsp:txBody>
      <dsp:txXfrm>
        <a:off x="0" y="1451154"/>
        <a:ext cx="10515600" cy="1449029"/>
      </dsp:txXfrm>
    </dsp:sp>
    <dsp:sp modelId="{9E70B4B9-767F-4A43-8A35-15ABB74CC60E}">
      <dsp:nvSpPr>
        <dsp:cNvPr id="0" name=""/>
        <dsp:cNvSpPr/>
      </dsp:nvSpPr>
      <dsp:spPr>
        <a:xfrm>
          <a:off x="0" y="2900183"/>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8AB20D-2323-4B10-A965-714F03755657}">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Utilized Alzheimer’s Association database for information on 8 FDA-approved drugs for Alzheimer's treatment.</a:t>
          </a:r>
          <a:endParaRPr lang="en-US" sz="2900" kern="1200"/>
        </a:p>
      </dsp:txBody>
      <dsp:txXfrm>
        <a:off x="0" y="2900183"/>
        <a:ext cx="10515600" cy="1449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98417-D581-499B-A443-4FF653A93AD8}">
      <dsp:nvSpPr>
        <dsp:cNvPr id="0" name=""/>
        <dsp:cNvSpPr/>
      </dsp:nvSpPr>
      <dsp:spPr>
        <a:xfrm>
          <a:off x="0" y="2124"/>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BF220-8B76-4FFE-8B32-6083C72E9B8A}">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Referenced PubMed Central for drugs that failed in Alzheimer’s clinical trials, reviewing over 2,700 trials.</a:t>
          </a:r>
          <a:endParaRPr lang="en-US" sz="2900" kern="1200"/>
        </a:p>
      </dsp:txBody>
      <dsp:txXfrm>
        <a:off x="0" y="2124"/>
        <a:ext cx="10515600" cy="1449029"/>
      </dsp:txXfrm>
    </dsp:sp>
    <dsp:sp modelId="{B6A8FD03-4690-452B-A333-3F4895AC7873}">
      <dsp:nvSpPr>
        <dsp:cNvPr id="0" name=""/>
        <dsp:cNvSpPr/>
      </dsp:nvSpPr>
      <dsp:spPr>
        <a:xfrm>
          <a:off x="0" y="145115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DAB11A-1605-494F-984C-8376E47BF656}">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Considered all clinical trial phases (I, II, and III) for validation, identifying a total of 143 drugs (31 from Phase III, 82 from Phase II, and 30 from Phase I).</a:t>
          </a:r>
          <a:endParaRPr lang="en-US" sz="2900" kern="1200"/>
        </a:p>
      </dsp:txBody>
      <dsp:txXfrm>
        <a:off x="0" y="1451154"/>
        <a:ext cx="10515600" cy="1449029"/>
      </dsp:txXfrm>
    </dsp:sp>
    <dsp:sp modelId="{CA72CD91-5DE6-4E29-826A-0AA7F4251699}">
      <dsp:nvSpPr>
        <dsp:cNvPr id="0" name=""/>
        <dsp:cNvSpPr/>
      </dsp:nvSpPr>
      <dsp:spPr>
        <a:xfrm>
          <a:off x="0" y="2900183"/>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4B9BDE-9CDE-4AE6-9365-73ED695F88C0}">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a:t>CoDReS scores from the CoDReS Database used for calculating structural and functional scores for each candidate drug against Alzheimer's.</a:t>
          </a:r>
          <a:endParaRPr lang="en-US" sz="2900" kern="1200"/>
        </a:p>
      </dsp:txBody>
      <dsp:txXfrm>
        <a:off x="0" y="2900183"/>
        <a:ext cx="10515600" cy="144902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62E6-0CBE-41EF-B916-9F47217649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65F03B-BC91-B20B-4DC1-17B079BC7D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578BD8-3068-D75D-0149-3FD874B59471}"/>
              </a:ext>
            </a:extLst>
          </p:cNvPr>
          <p:cNvSpPr>
            <a:spLocks noGrp="1"/>
          </p:cNvSpPr>
          <p:nvPr>
            <p:ph type="dt" sz="half" idx="10"/>
          </p:nvPr>
        </p:nvSpPr>
        <p:spPr/>
        <p:txBody>
          <a:bodyPr/>
          <a:lstStyle/>
          <a:p>
            <a:fld id="{01362AE0-FD96-46DF-B6A5-3D71A29E9BA3}" type="datetimeFigureOut">
              <a:rPr lang="en-US" smtClean="0"/>
              <a:t>12/4/2023</a:t>
            </a:fld>
            <a:endParaRPr lang="en-US"/>
          </a:p>
        </p:txBody>
      </p:sp>
      <p:sp>
        <p:nvSpPr>
          <p:cNvPr id="5" name="Footer Placeholder 4">
            <a:extLst>
              <a:ext uri="{FF2B5EF4-FFF2-40B4-BE49-F238E27FC236}">
                <a16:creationId xmlns:a16="http://schemas.microsoft.com/office/drawing/2014/main" id="{D9DD3D0E-1CD6-023F-BEA3-555DCF262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02524-9D2B-BCD5-FEBE-DF1D753A9E06}"/>
              </a:ext>
            </a:extLst>
          </p:cNvPr>
          <p:cNvSpPr>
            <a:spLocks noGrp="1"/>
          </p:cNvSpPr>
          <p:nvPr>
            <p:ph type="sldNum" sz="quarter" idx="12"/>
          </p:nvPr>
        </p:nvSpPr>
        <p:spPr/>
        <p:txBody>
          <a:bodyPr/>
          <a:lstStyle/>
          <a:p>
            <a:fld id="{D74F3C25-AC54-4332-B006-48CFA76D5F26}" type="slidenum">
              <a:rPr lang="en-US" smtClean="0"/>
              <a:t>‹#›</a:t>
            </a:fld>
            <a:endParaRPr lang="en-US"/>
          </a:p>
        </p:txBody>
      </p:sp>
    </p:spTree>
    <p:extLst>
      <p:ext uri="{BB962C8B-B14F-4D97-AF65-F5344CB8AC3E}">
        <p14:creationId xmlns:p14="http://schemas.microsoft.com/office/powerpoint/2010/main" val="258977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2ED0-DF85-4BEE-5A89-FF10AA1C7E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A5BDE7-4043-4A6C-071D-0CEAE60A9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4FF21-9DBE-1ADE-BF12-6032A29DF86B}"/>
              </a:ext>
            </a:extLst>
          </p:cNvPr>
          <p:cNvSpPr>
            <a:spLocks noGrp="1"/>
          </p:cNvSpPr>
          <p:nvPr>
            <p:ph type="dt" sz="half" idx="10"/>
          </p:nvPr>
        </p:nvSpPr>
        <p:spPr/>
        <p:txBody>
          <a:bodyPr/>
          <a:lstStyle/>
          <a:p>
            <a:fld id="{01362AE0-FD96-46DF-B6A5-3D71A29E9BA3}" type="datetimeFigureOut">
              <a:rPr lang="en-US" smtClean="0"/>
              <a:t>12/4/2023</a:t>
            </a:fld>
            <a:endParaRPr lang="en-US"/>
          </a:p>
        </p:txBody>
      </p:sp>
      <p:sp>
        <p:nvSpPr>
          <p:cNvPr id="5" name="Footer Placeholder 4">
            <a:extLst>
              <a:ext uri="{FF2B5EF4-FFF2-40B4-BE49-F238E27FC236}">
                <a16:creationId xmlns:a16="http://schemas.microsoft.com/office/drawing/2014/main" id="{9FD474B3-21BD-4D01-47F8-BDFE7D609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25E8B-23A3-7363-D443-4D598C8830B9}"/>
              </a:ext>
            </a:extLst>
          </p:cNvPr>
          <p:cNvSpPr>
            <a:spLocks noGrp="1"/>
          </p:cNvSpPr>
          <p:nvPr>
            <p:ph type="sldNum" sz="quarter" idx="12"/>
          </p:nvPr>
        </p:nvSpPr>
        <p:spPr/>
        <p:txBody>
          <a:bodyPr/>
          <a:lstStyle/>
          <a:p>
            <a:fld id="{D74F3C25-AC54-4332-B006-48CFA76D5F26}" type="slidenum">
              <a:rPr lang="en-US" smtClean="0"/>
              <a:t>‹#›</a:t>
            </a:fld>
            <a:endParaRPr lang="en-US"/>
          </a:p>
        </p:txBody>
      </p:sp>
    </p:spTree>
    <p:extLst>
      <p:ext uri="{BB962C8B-B14F-4D97-AF65-F5344CB8AC3E}">
        <p14:creationId xmlns:p14="http://schemas.microsoft.com/office/powerpoint/2010/main" val="3661788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660963-C347-EBFD-1160-8038DE4025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5676EF-CF68-CEAF-35FC-6D7E8C076E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D1D89-D3A6-FCCE-D460-CAF261A5E1B1}"/>
              </a:ext>
            </a:extLst>
          </p:cNvPr>
          <p:cNvSpPr>
            <a:spLocks noGrp="1"/>
          </p:cNvSpPr>
          <p:nvPr>
            <p:ph type="dt" sz="half" idx="10"/>
          </p:nvPr>
        </p:nvSpPr>
        <p:spPr/>
        <p:txBody>
          <a:bodyPr/>
          <a:lstStyle/>
          <a:p>
            <a:fld id="{01362AE0-FD96-46DF-B6A5-3D71A29E9BA3}" type="datetimeFigureOut">
              <a:rPr lang="en-US" smtClean="0"/>
              <a:t>12/4/2023</a:t>
            </a:fld>
            <a:endParaRPr lang="en-US"/>
          </a:p>
        </p:txBody>
      </p:sp>
      <p:sp>
        <p:nvSpPr>
          <p:cNvPr id="5" name="Footer Placeholder 4">
            <a:extLst>
              <a:ext uri="{FF2B5EF4-FFF2-40B4-BE49-F238E27FC236}">
                <a16:creationId xmlns:a16="http://schemas.microsoft.com/office/drawing/2014/main" id="{99821F57-30BE-FBCD-DE68-21FA08AE1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4EC65-181A-E716-AAA1-F37A503D2E34}"/>
              </a:ext>
            </a:extLst>
          </p:cNvPr>
          <p:cNvSpPr>
            <a:spLocks noGrp="1"/>
          </p:cNvSpPr>
          <p:nvPr>
            <p:ph type="sldNum" sz="quarter" idx="12"/>
          </p:nvPr>
        </p:nvSpPr>
        <p:spPr/>
        <p:txBody>
          <a:bodyPr/>
          <a:lstStyle/>
          <a:p>
            <a:fld id="{D74F3C25-AC54-4332-B006-48CFA76D5F26}" type="slidenum">
              <a:rPr lang="en-US" smtClean="0"/>
              <a:t>‹#›</a:t>
            </a:fld>
            <a:endParaRPr lang="en-US"/>
          </a:p>
        </p:txBody>
      </p:sp>
    </p:spTree>
    <p:extLst>
      <p:ext uri="{BB962C8B-B14F-4D97-AF65-F5344CB8AC3E}">
        <p14:creationId xmlns:p14="http://schemas.microsoft.com/office/powerpoint/2010/main" val="29001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C6BA-69B6-D2A4-4045-34935432D6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97EFB-BF5D-6BCF-5571-89867798A4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999C-09AE-E647-97AE-736B8A409D8E}"/>
              </a:ext>
            </a:extLst>
          </p:cNvPr>
          <p:cNvSpPr>
            <a:spLocks noGrp="1"/>
          </p:cNvSpPr>
          <p:nvPr>
            <p:ph type="dt" sz="half" idx="10"/>
          </p:nvPr>
        </p:nvSpPr>
        <p:spPr/>
        <p:txBody>
          <a:bodyPr/>
          <a:lstStyle/>
          <a:p>
            <a:fld id="{01362AE0-FD96-46DF-B6A5-3D71A29E9BA3}" type="datetimeFigureOut">
              <a:rPr lang="en-US" smtClean="0"/>
              <a:t>12/4/2023</a:t>
            </a:fld>
            <a:endParaRPr lang="en-US"/>
          </a:p>
        </p:txBody>
      </p:sp>
      <p:sp>
        <p:nvSpPr>
          <p:cNvPr id="5" name="Footer Placeholder 4">
            <a:extLst>
              <a:ext uri="{FF2B5EF4-FFF2-40B4-BE49-F238E27FC236}">
                <a16:creationId xmlns:a16="http://schemas.microsoft.com/office/drawing/2014/main" id="{02DFB4C6-DAEE-EDC3-51C7-C35F6EE480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FE555E-D445-9304-2D3B-C154C23A43E7}"/>
              </a:ext>
            </a:extLst>
          </p:cNvPr>
          <p:cNvSpPr>
            <a:spLocks noGrp="1"/>
          </p:cNvSpPr>
          <p:nvPr>
            <p:ph type="sldNum" sz="quarter" idx="12"/>
          </p:nvPr>
        </p:nvSpPr>
        <p:spPr/>
        <p:txBody>
          <a:bodyPr/>
          <a:lstStyle/>
          <a:p>
            <a:fld id="{D74F3C25-AC54-4332-B006-48CFA76D5F26}" type="slidenum">
              <a:rPr lang="en-US" smtClean="0"/>
              <a:t>‹#›</a:t>
            </a:fld>
            <a:endParaRPr lang="en-US"/>
          </a:p>
        </p:txBody>
      </p:sp>
    </p:spTree>
    <p:extLst>
      <p:ext uri="{BB962C8B-B14F-4D97-AF65-F5344CB8AC3E}">
        <p14:creationId xmlns:p14="http://schemas.microsoft.com/office/powerpoint/2010/main" val="267638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53B9F-F547-6D3C-55BF-064BA229D4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85ED30-97BC-600B-5267-146CC98CA7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F50070-46DF-873B-CB39-0BD98F1BECB6}"/>
              </a:ext>
            </a:extLst>
          </p:cNvPr>
          <p:cNvSpPr>
            <a:spLocks noGrp="1"/>
          </p:cNvSpPr>
          <p:nvPr>
            <p:ph type="dt" sz="half" idx="10"/>
          </p:nvPr>
        </p:nvSpPr>
        <p:spPr/>
        <p:txBody>
          <a:bodyPr/>
          <a:lstStyle/>
          <a:p>
            <a:fld id="{01362AE0-FD96-46DF-B6A5-3D71A29E9BA3}" type="datetimeFigureOut">
              <a:rPr lang="en-US" smtClean="0"/>
              <a:t>12/4/2023</a:t>
            </a:fld>
            <a:endParaRPr lang="en-US"/>
          </a:p>
        </p:txBody>
      </p:sp>
      <p:sp>
        <p:nvSpPr>
          <p:cNvPr id="5" name="Footer Placeholder 4">
            <a:extLst>
              <a:ext uri="{FF2B5EF4-FFF2-40B4-BE49-F238E27FC236}">
                <a16:creationId xmlns:a16="http://schemas.microsoft.com/office/drawing/2014/main" id="{CEDC257A-4C50-1E8C-8B21-2C22AD4CB0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97DE4-2FA2-8829-0618-3C873C995DEE}"/>
              </a:ext>
            </a:extLst>
          </p:cNvPr>
          <p:cNvSpPr>
            <a:spLocks noGrp="1"/>
          </p:cNvSpPr>
          <p:nvPr>
            <p:ph type="sldNum" sz="quarter" idx="12"/>
          </p:nvPr>
        </p:nvSpPr>
        <p:spPr/>
        <p:txBody>
          <a:bodyPr/>
          <a:lstStyle/>
          <a:p>
            <a:fld id="{D74F3C25-AC54-4332-B006-48CFA76D5F26}" type="slidenum">
              <a:rPr lang="en-US" smtClean="0"/>
              <a:t>‹#›</a:t>
            </a:fld>
            <a:endParaRPr lang="en-US"/>
          </a:p>
        </p:txBody>
      </p:sp>
    </p:spTree>
    <p:extLst>
      <p:ext uri="{BB962C8B-B14F-4D97-AF65-F5344CB8AC3E}">
        <p14:creationId xmlns:p14="http://schemas.microsoft.com/office/powerpoint/2010/main" val="257381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9760-7F07-2517-8C32-E50A9EC833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5A78F7-DC90-EDE0-487B-BB06AA6153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006DBE-6181-F84B-55C7-2FC8C0FD41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F9316E-DAD6-A984-F0FF-0951018ACDF3}"/>
              </a:ext>
            </a:extLst>
          </p:cNvPr>
          <p:cNvSpPr>
            <a:spLocks noGrp="1"/>
          </p:cNvSpPr>
          <p:nvPr>
            <p:ph type="dt" sz="half" idx="10"/>
          </p:nvPr>
        </p:nvSpPr>
        <p:spPr/>
        <p:txBody>
          <a:bodyPr/>
          <a:lstStyle/>
          <a:p>
            <a:fld id="{01362AE0-FD96-46DF-B6A5-3D71A29E9BA3}" type="datetimeFigureOut">
              <a:rPr lang="en-US" smtClean="0"/>
              <a:t>12/4/2023</a:t>
            </a:fld>
            <a:endParaRPr lang="en-US"/>
          </a:p>
        </p:txBody>
      </p:sp>
      <p:sp>
        <p:nvSpPr>
          <p:cNvPr id="6" name="Footer Placeholder 5">
            <a:extLst>
              <a:ext uri="{FF2B5EF4-FFF2-40B4-BE49-F238E27FC236}">
                <a16:creationId xmlns:a16="http://schemas.microsoft.com/office/drawing/2014/main" id="{02B40336-0FFB-06F1-FC58-772936547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95613-C134-FFAB-64A2-C23880F5D2B7}"/>
              </a:ext>
            </a:extLst>
          </p:cNvPr>
          <p:cNvSpPr>
            <a:spLocks noGrp="1"/>
          </p:cNvSpPr>
          <p:nvPr>
            <p:ph type="sldNum" sz="quarter" idx="12"/>
          </p:nvPr>
        </p:nvSpPr>
        <p:spPr/>
        <p:txBody>
          <a:bodyPr/>
          <a:lstStyle/>
          <a:p>
            <a:fld id="{D74F3C25-AC54-4332-B006-48CFA76D5F26}" type="slidenum">
              <a:rPr lang="en-US" smtClean="0"/>
              <a:t>‹#›</a:t>
            </a:fld>
            <a:endParaRPr lang="en-US"/>
          </a:p>
        </p:txBody>
      </p:sp>
    </p:spTree>
    <p:extLst>
      <p:ext uri="{BB962C8B-B14F-4D97-AF65-F5344CB8AC3E}">
        <p14:creationId xmlns:p14="http://schemas.microsoft.com/office/powerpoint/2010/main" val="456167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46D8-B7C3-4D6F-59D5-885D806CAB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D72CB0-68E5-655B-0C21-3983E4D8C6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3F283A-D73A-4635-91E6-A93F3CAA73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FE09C3-855E-4D46-68F3-3BE381DF5C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63D64C-4D1A-E0F8-0C6F-AB3DA9F51A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A4B1E7-E21E-6D8B-728E-720664633A27}"/>
              </a:ext>
            </a:extLst>
          </p:cNvPr>
          <p:cNvSpPr>
            <a:spLocks noGrp="1"/>
          </p:cNvSpPr>
          <p:nvPr>
            <p:ph type="dt" sz="half" idx="10"/>
          </p:nvPr>
        </p:nvSpPr>
        <p:spPr/>
        <p:txBody>
          <a:bodyPr/>
          <a:lstStyle/>
          <a:p>
            <a:fld id="{01362AE0-FD96-46DF-B6A5-3D71A29E9BA3}" type="datetimeFigureOut">
              <a:rPr lang="en-US" smtClean="0"/>
              <a:t>12/4/2023</a:t>
            </a:fld>
            <a:endParaRPr lang="en-US"/>
          </a:p>
        </p:txBody>
      </p:sp>
      <p:sp>
        <p:nvSpPr>
          <p:cNvPr id="8" name="Footer Placeholder 7">
            <a:extLst>
              <a:ext uri="{FF2B5EF4-FFF2-40B4-BE49-F238E27FC236}">
                <a16:creationId xmlns:a16="http://schemas.microsoft.com/office/drawing/2014/main" id="{CAAEC1A0-9697-B949-2E55-F80F427716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46BB1C-4F52-C0C6-AD6F-8BF81F2907B7}"/>
              </a:ext>
            </a:extLst>
          </p:cNvPr>
          <p:cNvSpPr>
            <a:spLocks noGrp="1"/>
          </p:cNvSpPr>
          <p:nvPr>
            <p:ph type="sldNum" sz="quarter" idx="12"/>
          </p:nvPr>
        </p:nvSpPr>
        <p:spPr/>
        <p:txBody>
          <a:bodyPr/>
          <a:lstStyle/>
          <a:p>
            <a:fld id="{D74F3C25-AC54-4332-B006-48CFA76D5F26}" type="slidenum">
              <a:rPr lang="en-US" smtClean="0"/>
              <a:t>‹#›</a:t>
            </a:fld>
            <a:endParaRPr lang="en-US"/>
          </a:p>
        </p:txBody>
      </p:sp>
    </p:spTree>
    <p:extLst>
      <p:ext uri="{BB962C8B-B14F-4D97-AF65-F5344CB8AC3E}">
        <p14:creationId xmlns:p14="http://schemas.microsoft.com/office/powerpoint/2010/main" val="468609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792A-6F00-A93E-B710-69B5859A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AAFC2B-1EA8-D7BF-335B-13B4547B6BE5}"/>
              </a:ext>
            </a:extLst>
          </p:cNvPr>
          <p:cNvSpPr>
            <a:spLocks noGrp="1"/>
          </p:cNvSpPr>
          <p:nvPr>
            <p:ph type="dt" sz="half" idx="10"/>
          </p:nvPr>
        </p:nvSpPr>
        <p:spPr/>
        <p:txBody>
          <a:bodyPr/>
          <a:lstStyle/>
          <a:p>
            <a:fld id="{01362AE0-FD96-46DF-B6A5-3D71A29E9BA3}" type="datetimeFigureOut">
              <a:rPr lang="en-US" smtClean="0"/>
              <a:t>12/4/2023</a:t>
            </a:fld>
            <a:endParaRPr lang="en-US"/>
          </a:p>
        </p:txBody>
      </p:sp>
      <p:sp>
        <p:nvSpPr>
          <p:cNvPr id="4" name="Footer Placeholder 3">
            <a:extLst>
              <a:ext uri="{FF2B5EF4-FFF2-40B4-BE49-F238E27FC236}">
                <a16:creationId xmlns:a16="http://schemas.microsoft.com/office/drawing/2014/main" id="{420D75F9-47FC-8E72-20EF-1E5E16AA14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C1F3A5-1433-79E5-1733-B628E52ED7E4}"/>
              </a:ext>
            </a:extLst>
          </p:cNvPr>
          <p:cNvSpPr>
            <a:spLocks noGrp="1"/>
          </p:cNvSpPr>
          <p:nvPr>
            <p:ph type="sldNum" sz="quarter" idx="12"/>
          </p:nvPr>
        </p:nvSpPr>
        <p:spPr/>
        <p:txBody>
          <a:bodyPr/>
          <a:lstStyle/>
          <a:p>
            <a:fld id="{D74F3C25-AC54-4332-B006-48CFA76D5F26}" type="slidenum">
              <a:rPr lang="en-US" smtClean="0"/>
              <a:t>‹#›</a:t>
            </a:fld>
            <a:endParaRPr lang="en-US"/>
          </a:p>
        </p:txBody>
      </p:sp>
    </p:spTree>
    <p:extLst>
      <p:ext uri="{BB962C8B-B14F-4D97-AF65-F5344CB8AC3E}">
        <p14:creationId xmlns:p14="http://schemas.microsoft.com/office/powerpoint/2010/main" val="344703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56F451-57A9-61CF-9FD8-1C029261632C}"/>
              </a:ext>
            </a:extLst>
          </p:cNvPr>
          <p:cNvSpPr>
            <a:spLocks noGrp="1"/>
          </p:cNvSpPr>
          <p:nvPr>
            <p:ph type="dt" sz="half" idx="10"/>
          </p:nvPr>
        </p:nvSpPr>
        <p:spPr/>
        <p:txBody>
          <a:bodyPr/>
          <a:lstStyle/>
          <a:p>
            <a:fld id="{01362AE0-FD96-46DF-B6A5-3D71A29E9BA3}" type="datetimeFigureOut">
              <a:rPr lang="en-US" smtClean="0"/>
              <a:t>12/4/2023</a:t>
            </a:fld>
            <a:endParaRPr lang="en-US"/>
          </a:p>
        </p:txBody>
      </p:sp>
      <p:sp>
        <p:nvSpPr>
          <p:cNvPr id="3" name="Footer Placeholder 2">
            <a:extLst>
              <a:ext uri="{FF2B5EF4-FFF2-40B4-BE49-F238E27FC236}">
                <a16:creationId xmlns:a16="http://schemas.microsoft.com/office/drawing/2014/main" id="{DA0C9998-5BB9-3777-17C5-A7BD9E1D0B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24AFE4-3835-D29C-9ADA-27DF4EA43D25}"/>
              </a:ext>
            </a:extLst>
          </p:cNvPr>
          <p:cNvSpPr>
            <a:spLocks noGrp="1"/>
          </p:cNvSpPr>
          <p:nvPr>
            <p:ph type="sldNum" sz="quarter" idx="12"/>
          </p:nvPr>
        </p:nvSpPr>
        <p:spPr/>
        <p:txBody>
          <a:bodyPr/>
          <a:lstStyle/>
          <a:p>
            <a:fld id="{D74F3C25-AC54-4332-B006-48CFA76D5F26}" type="slidenum">
              <a:rPr lang="en-US" smtClean="0"/>
              <a:t>‹#›</a:t>
            </a:fld>
            <a:endParaRPr lang="en-US"/>
          </a:p>
        </p:txBody>
      </p:sp>
    </p:spTree>
    <p:extLst>
      <p:ext uri="{BB962C8B-B14F-4D97-AF65-F5344CB8AC3E}">
        <p14:creationId xmlns:p14="http://schemas.microsoft.com/office/powerpoint/2010/main" val="1529596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698C-BC05-FD2A-3D49-D3E1E9BF39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4E3B42-F0DD-06FA-9F05-FD09D08CBD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3F07F-02A0-2929-2789-B00D3DAEA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57A90-A9F6-0F6E-8712-813C8C1A639A}"/>
              </a:ext>
            </a:extLst>
          </p:cNvPr>
          <p:cNvSpPr>
            <a:spLocks noGrp="1"/>
          </p:cNvSpPr>
          <p:nvPr>
            <p:ph type="dt" sz="half" idx="10"/>
          </p:nvPr>
        </p:nvSpPr>
        <p:spPr/>
        <p:txBody>
          <a:bodyPr/>
          <a:lstStyle/>
          <a:p>
            <a:fld id="{01362AE0-FD96-46DF-B6A5-3D71A29E9BA3}" type="datetimeFigureOut">
              <a:rPr lang="en-US" smtClean="0"/>
              <a:t>12/4/2023</a:t>
            </a:fld>
            <a:endParaRPr lang="en-US"/>
          </a:p>
        </p:txBody>
      </p:sp>
      <p:sp>
        <p:nvSpPr>
          <p:cNvPr id="6" name="Footer Placeholder 5">
            <a:extLst>
              <a:ext uri="{FF2B5EF4-FFF2-40B4-BE49-F238E27FC236}">
                <a16:creationId xmlns:a16="http://schemas.microsoft.com/office/drawing/2014/main" id="{E2572B56-A84D-C173-BB68-71FE7F196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E5B66B-C243-73A7-DFCC-900F79470465}"/>
              </a:ext>
            </a:extLst>
          </p:cNvPr>
          <p:cNvSpPr>
            <a:spLocks noGrp="1"/>
          </p:cNvSpPr>
          <p:nvPr>
            <p:ph type="sldNum" sz="quarter" idx="12"/>
          </p:nvPr>
        </p:nvSpPr>
        <p:spPr/>
        <p:txBody>
          <a:bodyPr/>
          <a:lstStyle/>
          <a:p>
            <a:fld id="{D74F3C25-AC54-4332-B006-48CFA76D5F26}" type="slidenum">
              <a:rPr lang="en-US" smtClean="0"/>
              <a:t>‹#›</a:t>
            </a:fld>
            <a:endParaRPr lang="en-US"/>
          </a:p>
        </p:txBody>
      </p:sp>
    </p:spTree>
    <p:extLst>
      <p:ext uri="{BB962C8B-B14F-4D97-AF65-F5344CB8AC3E}">
        <p14:creationId xmlns:p14="http://schemas.microsoft.com/office/powerpoint/2010/main" val="3268904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66B39-AAA8-D674-D8B8-39F7EE89D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8DAB55-2730-59FE-116D-628012AD9D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4B7CD9-3A80-9782-3912-7BFD0D04A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F271D-A1A3-A0C3-6D35-33351256202C}"/>
              </a:ext>
            </a:extLst>
          </p:cNvPr>
          <p:cNvSpPr>
            <a:spLocks noGrp="1"/>
          </p:cNvSpPr>
          <p:nvPr>
            <p:ph type="dt" sz="half" idx="10"/>
          </p:nvPr>
        </p:nvSpPr>
        <p:spPr/>
        <p:txBody>
          <a:bodyPr/>
          <a:lstStyle/>
          <a:p>
            <a:fld id="{01362AE0-FD96-46DF-B6A5-3D71A29E9BA3}" type="datetimeFigureOut">
              <a:rPr lang="en-US" smtClean="0"/>
              <a:t>12/4/2023</a:t>
            </a:fld>
            <a:endParaRPr lang="en-US"/>
          </a:p>
        </p:txBody>
      </p:sp>
      <p:sp>
        <p:nvSpPr>
          <p:cNvPr id="6" name="Footer Placeholder 5">
            <a:extLst>
              <a:ext uri="{FF2B5EF4-FFF2-40B4-BE49-F238E27FC236}">
                <a16:creationId xmlns:a16="http://schemas.microsoft.com/office/drawing/2014/main" id="{3F441449-1578-D6F9-0D63-29EA0578C3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76FBC2-3E45-19E4-2737-429DA714ABD1}"/>
              </a:ext>
            </a:extLst>
          </p:cNvPr>
          <p:cNvSpPr>
            <a:spLocks noGrp="1"/>
          </p:cNvSpPr>
          <p:nvPr>
            <p:ph type="sldNum" sz="quarter" idx="12"/>
          </p:nvPr>
        </p:nvSpPr>
        <p:spPr/>
        <p:txBody>
          <a:bodyPr/>
          <a:lstStyle/>
          <a:p>
            <a:fld id="{D74F3C25-AC54-4332-B006-48CFA76D5F26}" type="slidenum">
              <a:rPr lang="en-US" smtClean="0"/>
              <a:t>‹#›</a:t>
            </a:fld>
            <a:endParaRPr lang="en-US"/>
          </a:p>
        </p:txBody>
      </p:sp>
    </p:spTree>
    <p:extLst>
      <p:ext uri="{BB962C8B-B14F-4D97-AF65-F5344CB8AC3E}">
        <p14:creationId xmlns:p14="http://schemas.microsoft.com/office/powerpoint/2010/main" val="1283762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9E0274-947F-5024-99AF-74A46A396A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8A4E19-01CC-D97C-51B8-2C9F06AA01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C6275-C26D-0F3D-70C4-F7355DE315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62AE0-FD96-46DF-B6A5-3D71A29E9BA3}" type="datetimeFigureOut">
              <a:rPr lang="en-US" smtClean="0"/>
              <a:t>12/4/2023</a:t>
            </a:fld>
            <a:endParaRPr lang="en-US"/>
          </a:p>
        </p:txBody>
      </p:sp>
      <p:sp>
        <p:nvSpPr>
          <p:cNvPr id="5" name="Footer Placeholder 4">
            <a:extLst>
              <a:ext uri="{FF2B5EF4-FFF2-40B4-BE49-F238E27FC236}">
                <a16:creationId xmlns:a16="http://schemas.microsoft.com/office/drawing/2014/main" id="{CC2D43A7-DAB0-DDEC-DBAE-BEF8256589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331C2F-1535-684F-594F-CEE88E9AEB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F3C25-AC54-4332-B006-48CFA76D5F26}" type="slidenum">
              <a:rPr lang="en-US" smtClean="0"/>
              <a:t>‹#›</a:t>
            </a:fld>
            <a:endParaRPr lang="en-US"/>
          </a:p>
        </p:txBody>
      </p:sp>
    </p:spTree>
    <p:extLst>
      <p:ext uri="{BB962C8B-B14F-4D97-AF65-F5344CB8AC3E}">
        <p14:creationId xmlns:p14="http://schemas.microsoft.com/office/powerpoint/2010/main" val="384162071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ncbi.nlm.nih.gov/pmc/articles/PMC9198803/#:~:text=The%20most%20recent%20failures%20were,with%20late%20onset%20AD%20patient" TargetMode="External"/><Relationship Id="rId7" Type="http://schemas.openxmlformats.org/officeDocument/2006/relationships/hyperlink" Target="https://go.drugbank.com/" TargetMode="External"/><Relationship Id="rId2" Type="http://schemas.openxmlformats.org/officeDocument/2006/relationships/hyperlink" Target="https://pubmed.ncbi.nlm.nih.gov/35386099/" TargetMode="External"/><Relationship Id="rId1" Type="http://schemas.openxmlformats.org/officeDocument/2006/relationships/slideLayout" Target="../slideLayouts/slideLayout2.xml"/><Relationship Id="rId6" Type="http://schemas.openxmlformats.org/officeDocument/2006/relationships/hyperlink" Target="https://codres.cing-big.hpcf.cyi.ac.cy/" TargetMode="External"/><Relationship Id="rId5" Type="http://schemas.openxmlformats.org/officeDocument/2006/relationships/hyperlink" Target="https://www.csbj.org/action/showPdf?pii=S2001-0370%2819%2930166-7" TargetMode="External"/><Relationship Id="rId4" Type="http://schemas.openxmlformats.org/officeDocument/2006/relationships/hyperlink" Target="https://www.ncbi.nlm.nih.gov/pmc/articles/PMC6966425/"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7F911C-9E54-D674-1B2A-00AD81C65A8C}"/>
              </a:ext>
            </a:extLst>
          </p:cNvPr>
          <p:cNvSpPr>
            <a:spLocks noGrp="1"/>
          </p:cNvSpPr>
          <p:nvPr>
            <p:ph type="ctrTitle"/>
          </p:nvPr>
        </p:nvSpPr>
        <p:spPr>
          <a:xfrm>
            <a:off x="1524003" y="1999615"/>
            <a:ext cx="9144000" cy="2764028"/>
          </a:xfrm>
        </p:spPr>
        <p:txBody>
          <a:bodyPr anchor="ctr">
            <a:normAutofit/>
          </a:bodyPr>
          <a:lstStyle/>
          <a:p>
            <a:r>
              <a:rPr lang="en-US" sz="6700" dirty="0"/>
              <a:t>Disease-Drug Interactions using Network Analysis</a:t>
            </a:r>
          </a:p>
        </p:txBody>
      </p:sp>
      <p:sp>
        <p:nvSpPr>
          <p:cNvPr id="3" name="Subtitle 2">
            <a:extLst>
              <a:ext uri="{FF2B5EF4-FFF2-40B4-BE49-F238E27FC236}">
                <a16:creationId xmlns:a16="http://schemas.microsoft.com/office/drawing/2014/main" id="{650BBE54-F577-E73C-D572-5712FB8C0BD8}"/>
              </a:ext>
            </a:extLst>
          </p:cNvPr>
          <p:cNvSpPr>
            <a:spLocks noGrp="1"/>
          </p:cNvSpPr>
          <p:nvPr>
            <p:ph type="subTitle" idx="1"/>
          </p:nvPr>
        </p:nvSpPr>
        <p:spPr>
          <a:xfrm>
            <a:off x="1966912" y="5645150"/>
            <a:ext cx="8258176" cy="631825"/>
          </a:xfrm>
        </p:spPr>
        <p:txBody>
          <a:bodyPr anchor="ctr">
            <a:normAutofit/>
          </a:bodyPr>
          <a:lstStyle/>
          <a:p>
            <a:r>
              <a:rPr lang="en-US" sz="2600"/>
              <a:t>Pooja Satish, Sandhya Venkataramaiah, Tanvi Hadgaonkar</a:t>
            </a:r>
          </a:p>
        </p:txBody>
      </p:sp>
      <p:sp>
        <p:nvSpPr>
          <p:cNvPr id="18" name="Rectangle 1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188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8DC2F-BB92-0FC9-DE91-6752BCE05BAB}"/>
              </a:ext>
            </a:extLst>
          </p:cNvPr>
          <p:cNvSpPr>
            <a:spLocks noGrp="1"/>
          </p:cNvSpPr>
          <p:nvPr>
            <p:ph type="title"/>
          </p:nvPr>
        </p:nvSpPr>
        <p:spPr>
          <a:xfrm>
            <a:off x="1075767" y="1188637"/>
            <a:ext cx="2988234" cy="4480726"/>
          </a:xfrm>
        </p:spPr>
        <p:txBody>
          <a:bodyPr vert="horz" lIns="91440" tIns="45720" rIns="91440" bIns="45720" rtlCol="0" anchor="ctr">
            <a:normAutofit/>
          </a:bodyPr>
          <a:lstStyle/>
          <a:p>
            <a:pPr algn="r"/>
            <a:r>
              <a:rPr lang="en-US" sz="3600" kern="1200">
                <a:solidFill>
                  <a:schemeClr val="tx1"/>
                </a:solidFill>
                <a:latin typeface="+mj-lt"/>
                <a:ea typeface="+mj-ea"/>
                <a:cs typeface="+mj-cs"/>
              </a:rPr>
              <a:t>Methodology</a:t>
            </a:r>
          </a:p>
        </p:txBody>
      </p:sp>
      <p:cxnSp>
        <p:nvCxnSpPr>
          <p:cNvPr id="28" name="Straight Connector 27">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346996B-0990-6A7D-378F-2367321C3429}"/>
              </a:ext>
            </a:extLst>
          </p:cNvPr>
          <p:cNvSpPr txBox="1"/>
          <p:nvPr/>
        </p:nvSpPr>
        <p:spPr>
          <a:xfrm>
            <a:off x="5255260" y="1648870"/>
            <a:ext cx="4702848" cy="356026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b="0" i="0">
                <a:effectLst/>
              </a:rPr>
              <a:t>Detailed comparison of a wide range of drugs for Alzheimer's, including approved, failed, or in clinical trials, focusing on structural similarity using the Tanimoto coefficient (threshold ≥ 0.5).</a:t>
            </a:r>
          </a:p>
          <a:p>
            <a:pPr indent="-228600">
              <a:lnSpc>
                <a:spcPct val="90000"/>
              </a:lnSpc>
              <a:spcAft>
                <a:spcPts val="600"/>
              </a:spcAft>
              <a:buFont typeface="Arial" panose="020B0604020202020204" pitchFamily="34" charset="0"/>
              <a:buChar char="•"/>
            </a:pPr>
            <a:endParaRPr lang="en-US" sz="1500" b="0" i="0">
              <a:effectLst/>
            </a:endParaRPr>
          </a:p>
          <a:p>
            <a:pPr indent="-228600">
              <a:lnSpc>
                <a:spcPct val="90000"/>
              </a:lnSpc>
              <a:spcAft>
                <a:spcPts val="600"/>
              </a:spcAft>
              <a:buFont typeface="Arial" panose="020B0604020202020204" pitchFamily="34" charset="0"/>
              <a:buChar char="•"/>
            </a:pPr>
            <a:r>
              <a:rPr lang="en-US" sz="1500" b="0" i="0">
                <a:effectLst/>
              </a:rPr>
              <a:t>Formation and analysis of a drug network based on structural similarities, utilizing node-level metrics like betweenness, closeness, PageRank, and eigenvector centralities.</a:t>
            </a:r>
          </a:p>
          <a:p>
            <a:pPr indent="-228600">
              <a:lnSpc>
                <a:spcPct val="90000"/>
              </a:lnSpc>
              <a:spcAft>
                <a:spcPts val="600"/>
              </a:spcAft>
              <a:buFont typeface="Arial" panose="020B0604020202020204" pitchFamily="34" charset="0"/>
              <a:buChar char="•"/>
            </a:pPr>
            <a:endParaRPr lang="en-US" sz="1500" b="0" i="0">
              <a:effectLst/>
            </a:endParaRPr>
          </a:p>
          <a:p>
            <a:pPr indent="-228600">
              <a:lnSpc>
                <a:spcPct val="90000"/>
              </a:lnSpc>
              <a:spcAft>
                <a:spcPts val="600"/>
              </a:spcAft>
              <a:buFont typeface="Arial" panose="020B0604020202020204" pitchFamily="34" charset="0"/>
              <a:buChar char="•"/>
            </a:pPr>
            <a:r>
              <a:rPr lang="en-US" sz="1500" b="0" i="0">
                <a:effectLst/>
              </a:rPr>
              <a:t>Network-based approach to identify key drugs for Alzheimer's, advancing beyond traditional drug discovery by leveraging connection and interaction patterns.</a:t>
            </a:r>
          </a:p>
          <a:p>
            <a:pPr indent="-228600">
              <a:lnSpc>
                <a:spcPct val="90000"/>
              </a:lnSpc>
              <a:spcAft>
                <a:spcPts val="600"/>
              </a:spcAft>
              <a:buFont typeface="Arial" panose="020B0604020202020204" pitchFamily="34" charset="0"/>
              <a:buChar char="•"/>
            </a:pPr>
            <a:endParaRPr lang="en-US" sz="1500"/>
          </a:p>
        </p:txBody>
      </p:sp>
    </p:spTree>
    <p:extLst>
      <p:ext uri="{BB962C8B-B14F-4D97-AF65-F5344CB8AC3E}">
        <p14:creationId xmlns:p14="http://schemas.microsoft.com/office/powerpoint/2010/main" val="148394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814F4-5F81-750B-2AD4-53BD6197803B}"/>
              </a:ext>
            </a:extLst>
          </p:cNvPr>
          <p:cNvSpPr>
            <a:spLocks noGrp="1"/>
          </p:cNvSpPr>
          <p:nvPr>
            <p:ph type="title"/>
          </p:nvPr>
        </p:nvSpPr>
        <p:spPr>
          <a:xfrm>
            <a:off x="1289305" y="3415754"/>
            <a:ext cx="9471956" cy="1137111"/>
          </a:xfrm>
        </p:spPr>
        <p:txBody>
          <a:bodyPr>
            <a:normAutofit/>
          </a:bodyPr>
          <a:lstStyle/>
          <a:p>
            <a:r>
              <a:rPr lang="en-US" sz="5400"/>
              <a:t>Methodology</a:t>
            </a:r>
          </a:p>
        </p:txBody>
      </p:sp>
      <p:pic>
        <p:nvPicPr>
          <p:cNvPr id="4" name="Content Placeholder 4">
            <a:extLst>
              <a:ext uri="{FF2B5EF4-FFF2-40B4-BE49-F238E27FC236}">
                <a16:creationId xmlns:a16="http://schemas.microsoft.com/office/drawing/2014/main" id="{D25DB0C8-0058-4550-54CB-C7E9B8633B61}"/>
              </a:ext>
            </a:extLst>
          </p:cNvPr>
          <p:cNvPicPr>
            <a:picLocks noChangeAspect="1"/>
          </p:cNvPicPr>
          <p:nvPr/>
        </p:nvPicPr>
        <p:blipFill>
          <a:blip r:embed="rId2"/>
          <a:stretch>
            <a:fillRect/>
          </a:stretch>
        </p:blipFill>
        <p:spPr>
          <a:xfrm>
            <a:off x="1289304" y="1674168"/>
            <a:ext cx="7745969" cy="1065070"/>
          </a:xfrm>
          <a:prstGeom prst="rect">
            <a:avLst/>
          </a:prstGeom>
        </p:spPr>
      </p:pic>
      <p:sp>
        <p:nvSpPr>
          <p:cNvPr id="3" name="Content Placeholder 2">
            <a:extLst>
              <a:ext uri="{FF2B5EF4-FFF2-40B4-BE49-F238E27FC236}">
                <a16:creationId xmlns:a16="http://schemas.microsoft.com/office/drawing/2014/main" id="{3D0A1CF8-9721-02F2-22F2-737C3A13AF24}"/>
              </a:ext>
            </a:extLst>
          </p:cNvPr>
          <p:cNvSpPr>
            <a:spLocks noGrp="1"/>
          </p:cNvSpPr>
          <p:nvPr>
            <p:ph idx="1"/>
          </p:nvPr>
        </p:nvSpPr>
        <p:spPr>
          <a:xfrm>
            <a:off x="1289304" y="4612943"/>
            <a:ext cx="7745969" cy="1408222"/>
          </a:xfrm>
        </p:spPr>
        <p:txBody>
          <a:bodyPr anchor="t">
            <a:normAutofit/>
          </a:bodyPr>
          <a:lstStyle/>
          <a:p>
            <a:pPr>
              <a:buFont typeface="Arial" panose="020B0604020202020204" pitchFamily="34" charset="0"/>
              <a:buChar char="•"/>
            </a:pPr>
            <a:r>
              <a:rPr lang="en-US" sz="1700" b="0" i="0">
                <a:effectLst/>
                <a:latin typeface="Söhne"/>
              </a:rPr>
              <a:t>Implementation of a clustering exercise based on CoDRes (Coefficient of Drug Repurposing), assessing a drug's potential for Alzheimer's repurposing.</a:t>
            </a:r>
          </a:p>
          <a:p>
            <a:pPr>
              <a:buFont typeface="Arial" panose="020B0604020202020204" pitchFamily="34" charset="0"/>
              <a:buChar char="•"/>
            </a:pPr>
            <a:r>
              <a:rPr lang="en-US" sz="1700" b="0" i="0">
                <a:effectLst/>
                <a:latin typeface="Söhne"/>
              </a:rPr>
              <a:t>Grouping of structurally similar drugs to identify and highlight the top 10 most promising candidates for repurposing.</a:t>
            </a:r>
          </a:p>
          <a:p>
            <a:endParaRPr lang="en-US" sz="1700"/>
          </a:p>
        </p:txBody>
      </p:sp>
    </p:spTree>
    <p:extLst>
      <p:ext uri="{BB962C8B-B14F-4D97-AF65-F5344CB8AC3E}">
        <p14:creationId xmlns:p14="http://schemas.microsoft.com/office/powerpoint/2010/main" val="1983990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4F209-F6B9-CA05-4652-19FFA63708C1}"/>
              </a:ext>
            </a:extLst>
          </p:cNvPr>
          <p:cNvSpPr>
            <a:spLocks noGrp="1"/>
          </p:cNvSpPr>
          <p:nvPr>
            <p:ph type="title"/>
          </p:nvPr>
        </p:nvSpPr>
        <p:spPr>
          <a:xfrm>
            <a:off x="795528" y="386930"/>
            <a:ext cx="10141799" cy="1300554"/>
          </a:xfrm>
        </p:spPr>
        <p:txBody>
          <a:bodyPr anchor="b">
            <a:normAutofit/>
          </a:bodyPr>
          <a:lstStyle/>
          <a:p>
            <a:r>
              <a:rPr lang="en-US" sz="4800"/>
              <a:t>Network Creation</a:t>
            </a:r>
          </a:p>
        </p:txBody>
      </p:sp>
      <p:sp>
        <p:nvSpPr>
          <p:cNvPr id="12" name="Rectangle 1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9EE5724-0218-8296-3130-2720FD29AFFB}"/>
              </a:ext>
            </a:extLst>
          </p:cNvPr>
          <p:cNvPicPr>
            <a:picLocks noChangeAspect="1"/>
          </p:cNvPicPr>
          <p:nvPr/>
        </p:nvPicPr>
        <p:blipFill>
          <a:blip r:embed="rId2"/>
          <a:stretch>
            <a:fillRect/>
          </a:stretch>
        </p:blipFill>
        <p:spPr>
          <a:xfrm>
            <a:off x="635295" y="3596420"/>
            <a:ext cx="5150277" cy="1570834"/>
          </a:xfrm>
          <a:prstGeom prst="rect">
            <a:avLst/>
          </a:prstGeom>
        </p:spPr>
      </p:pic>
      <p:sp>
        <p:nvSpPr>
          <p:cNvPr id="3" name="Content Placeholder 2">
            <a:extLst>
              <a:ext uri="{FF2B5EF4-FFF2-40B4-BE49-F238E27FC236}">
                <a16:creationId xmlns:a16="http://schemas.microsoft.com/office/drawing/2014/main" id="{66EB2B35-EC8B-B098-DF64-6BA8CF6CE044}"/>
              </a:ext>
            </a:extLst>
          </p:cNvPr>
          <p:cNvSpPr>
            <a:spLocks noGrp="1"/>
          </p:cNvSpPr>
          <p:nvPr>
            <p:ph idx="1"/>
          </p:nvPr>
        </p:nvSpPr>
        <p:spPr>
          <a:xfrm>
            <a:off x="6406429" y="2599509"/>
            <a:ext cx="4530898" cy="3639450"/>
          </a:xfrm>
        </p:spPr>
        <p:txBody>
          <a:bodyPr anchor="ctr">
            <a:normAutofit/>
          </a:bodyPr>
          <a:lstStyle/>
          <a:p>
            <a:r>
              <a:rPr lang="en-US" sz="2000" b="0" i="0" u="none" strike="noStrike" baseline="0">
                <a:latin typeface="Söhne"/>
              </a:rPr>
              <a:t>In our model, drugs are depicted as nodes, and their interconnections, or edges, are assigned weights based on this coefficient. Approved drugs are given a weight of 1, failed drugs -1, and drugs in different trial phases receive incremental weights (0.2 for Phase I, 0.4 for Phase II, 0.6 for Phase III). </a:t>
            </a:r>
          </a:p>
          <a:p>
            <a:endParaRPr lang="en-US" sz="2000">
              <a:latin typeface="Söhne"/>
            </a:endParaRPr>
          </a:p>
        </p:txBody>
      </p:sp>
      <p:sp>
        <p:nvSpPr>
          <p:cNvPr id="16" name="Rectangle 1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611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EEB1C-5073-39CC-2E7D-B95F4DCDBD21}"/>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a:solidFill>
                  <a:schemeClr val="tx1"/>
                </a:solidFill>
                <a:latin typeface="+mj-lt"/>
                <a:ea typeface="+mj-ea"/>
                <a:cs typeface="+mj-cs"/>
              </a:rPr>
              <a:t>Global Network</a:t>
            </a:r>
          </a:p>
        </p:txBody>
      </p:sp>
      <p:sp>
        <p:nvSpPr>
          <p:cNvPr id="13" name="Rectangle 12">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2E70720-05C2-1769-C9B1-67648E6C39C1}"/>
              </a:ext>
            </a:extLst>
          </p:cNvPr>
          <p:cNvPicPr>
            <a:picLocks noGrp="1" noChangeAspect="1"/>
          </p:cNvPicPr>
          <p:nvPr>
            <p:ph idx="1"/>
          </p:nvPr>
        </p:nvPicPr>
        <p:blipFill>
          <a:blip r:embed="rId2"/>
          <a:stretch>
            <a:fillRect/>
          </a:stretch>
        </p:blipFill>
        <p:spPr>
          <a:xfrm>
            <a:off x="1385811" y="2524715"/>
            <a:ext cx="3649244" cy="3714244"/>
          </a:xfrm>
          <a:prstGeom prst="rect">
            <a:avLst/>
          </a:prstGeom>
        </p:spPr>
      </p:pic>
      <p:sp>
        <p:nvSpPr>
          <p:cNvPr id="6" name="TextBox 5">
            <a:extLst>
              <a:ext uri="{FF2B5EF4-FFF2-40B4-BE49-F238E27FC236}">
                <a16:creationId xmlns:a16="http://schemas.microsoft.com/office/drawing/2014/main" id="{52D8C7DB-9168-2A43-AA91-3D5A8EA32F72}"/>
              </a:ext>
            </a:extLst>
          </p:cNvPr>
          <p:cNvSpPr txBox="1"/>
          <p:nvPr/>
        </p:nvSpPr>
        <p:spPr>
          <a:xfrm>
            <a:off x="6406429"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u="none" strike="noStrike" baseline="0"/>
              <a:t>This network consists of 62 nodes and 936 edges in total. </a:t>
            </a:r>
            <a:endParaRPr lang="en-US" sz="2000"/>
          </a:p>
        </p:txBody>
      </p:sp>
      <p:sp>
        <p:nvSpPr>
          <p:cNvPr id="17" name="Rectangle 16">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94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2B8F0-6C0F-3481-4A36-FF778D9E9562}"/>
              </a:ext>
            </a:extLst>
          </p:cNvPr>
          <p:cNvSpPr>
            <a:spLocks noGrp="1"/>
          </p:cNvSpPr>
          <p:nvPr>
            <p:ph type="title"/>
          </p:nvPr>
        </p:nvSpPr>
        <p:spPr>
          <a:xfrm>
            <a:off x="795528" y="386930"/>
            <a:ext cx="10141799" cy="1300554"/>
          </a:xfrm>
        </p:spPr>
        <p:txBody>
          <a:bodyPr anchor="b">
            <a:normAutofit/>
          </a:bodyPr>
          <a:lstStyle/>
          <a:p>
            <a:r>
              <a:rPr lang="en-US" sz="4800"/>
              <a:t>Primary Drug Repurposing Network</a:t>
            </a:r>
          </a:p>
        </p:txBody>
      </p:sp>
      <p:sp>
        <p:nvSpPr>
          <p:cNvPr id="12" name="Rectangle 1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E30151-EE5B-914C-855C-08E8C4A9D1F0}"/>
              </a:ext>
            </a:extLst>
          </p:cNvPr>
          <p:cNvPicPr>
            <a:picLocks noChangeAspect="1"/>
          </p:cNvPicPr>
          <p:nvPr/>
        </p:nvPicPr>
        <p:blipFill>
          <a:blip r:embed="rId2"/>
          <a:stretch>
            <a:fillRect/>
          </a:stretch>
        </p:blipFill>
        <p:spPr>
          <a:xfrm>
            <a:off x="766852" y="2524715"/>
            <a:ext cx="4887163" cy="3714244"/>
          </a:xfrm>
          <a:prstGeom prst="rect">
            <a:avLst/>
          </a:prstGeom>
        </p:spPr>
      </p:pic>
      <p:sp>
        <p:nvSpPr>
          <p:cNvPr id="3" name="Content Placeholder 2">
            <a:extLst>
              <a:ext uri="{FF2B5EF4-FFF2-40B4-BE49-F238E27FC236}">
                <a16:creationId xmlns:a16="http://schemas.microsoft.com/office/drawing/2014/main" id="{9E004BF3-9519-E2C2-227D-77EBEC6AA3FA}"/>
              </a:ext>
            </a:extLst>
          </p:cNvPr>
          <p:cNvSpPr>
            <a:spLocks noGrp="1"/>
          </p:cNvSpPr>
          <p:nvPr>
            <p:ph idx="1"/>
          </p:nvPr>
        </p:nvSpPr>
        <p:spPr>
          <a:xfrm>
            <a:off x="6406429" y="2599509"/>
            <a:ext cx="4530898" cy="3639450"/>
          </a:xfrm>
        </p:spPr>
        <p:txBody>
          <a:bodyPr anchor="ctr">
            <a:normAutofit/>
          </a:bodyPr>
          <a:lstStyle/>
          <a:p>
            <a:r>
              <a:rPr lang="en-US" sz="2000" b="0" i="0" u="none" strike="noStrike" baseline="0">
                <a:latin typeface="Calibri" panose="020F0502020204030204" pitchFamily="34" charset="0"/>
              </a:rPr>
              <a:t>Post applying a threshold of 0.5 Tanimoto coefficient with 62 nodes, 371 edges.</a:t>
            </a:r>
          </a:p>
          <a:p>
            <a:pPr marL="0" indent="0">
              <a:buNone/>
            </a:pPr>
            <a:endParaRPr lang="en-US" sz="2000"/>
          </a:p>
        </p:txBody>
      </p:sp>
      <p:sp>
        <p:nvSpPr>
          <p:cNvPr id="16" name="Rectangle 1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191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85E8A-0131-6744-AA7E-D79545A37B49}"/>
              </a:ext>
            </a:extLst>
          </p:cNvPr>
          <p:cNvSpPr>
            <a:spLocks noGrp="1"/>
          </p:cNvSpPr>
          <p:nvPr>
            <p:ph type="title"/>
          </p:nvPr>
        </p:nvSpPr>
        <p:spPr/>
        <p:txBody>
          <a:bodyPr/>
          <a:lstStyle/>
          <a:p>
            <a:r>
              <a:rPr lang="en-US"/>
              <a:t>Degree Centrality</a:t>
            </a:r>
            <a:endParaRPr lang="en-US" dirty="0"/>
          </a:p>
        </p:txBody>
      </p:sp>
      <p:pic>
        <p:nvPicPr>
          <p:cNvPr id="5" name="Content Placeholder 4">
            <a:extLst>
              <a:ext uri="{FF2B5EF4-FFF2-40B4-BE49-F238E27FC236}">
                <a16:creationId xmlns:a16="http://schemas.microsoft.com/office/drawing/2014/main" id="{A19208BE-04BA-E52D-E55D-96A5BFA96BAA}"/>
              </a:ext>
            </a:extLst>
          </p:cNvPr>
          <p:cNvPicPr>
            <a:picLocks noGrp="1" noChangeAspect="1"/>
          </p:cNvPicPr>
          <p:nvPr>
            <p:ph idx="1"/>
          </p:nvPr>
        </p:nvPicPr>
        <p:blipFill>
          <a:blip r:embed="rId2"/>
          <a:stretch>
            <a:fillRect/>
          </a:stretch>
        </p:blipFill>
        <p:spPr>
          <a:xfrm>
            <a:off x="1032113" y="1690688"/>
            <a:ext cx="4281155" cy="4351338"/>
          </a:xfrm>
        </p:spPr>
      </p:pic>
      <p:pic>
        <p:nvPicPr>
          <p:cNvPr id="7" name="Picture 6">
            <a:extLst>
              <a:ext uri="{FF2B5EF4-FFF2-40B4-BE49-F238E27FC236}">
                <a16:creationId xmlns:a16="http://schemas.microsoft.com/office/drawing/2014/main" id="{5BAB5419-B37B-6FFD-A2E2-786E062E2274}"/>
              </a:ext>
            </a:extLst>
          </p:cNvPr>
          <p:cNvPicPr>
            <a:picLocks noChangeAspect="1"/>
          </p:cNvPicPr>
          <p:nvPr/>
        </p:nvPicPr>
        <p:blipFill>
          <a:blip r:embed="rId3"/>
          <a:stretch>
            <a:fillRect/>
          </a:stretch>
        </p:blipFill>
        <p:spPr>
          <a:xfrm>
            <a:off x="6207323" y="3076526"/>
            <a:ext cx="5430008" cy="704948"/>
          </a:xfrm>
          <a:prstGeom prst="rect">
            <a:avLst/>
          </a:prstGeom>
        </p:spPr>
      </p:pic>
    </p:spTree>
    <p:extLst>
      <p:ext uri="{BB962C8B-B14F-4D97-AF65-F5344CB8AC3E}">
        <p14:creationId xmlns:p14="http://schemas.microsoft.com/office/powerpoint/2010/main" val="728897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B891-67F4-215B-2B94-54E474E48B20}"/>
              </a:ext>
            </a:extLst>
          </p:cNvPr>
          <p:cNvSpPr>
            <a:spLocks noGrp="1"/>
          </p:cNvSpPr>
          <p:nvPr>
            <p:ph type="title"/>
          </p:nvPr>
        </p:nvSpPr>
        <p:spPr/>
        <p:txBody>
          <a:bodyPr/>
          <a:lstStyle/>
          <a:p>
            <a:r>
              <a:rPr lang="en-US" dirty="0" err="1"/>
              <a:t>Betwenness</a:t>
            </a:r>
            <a:r>
              <a:rPr lang="en-US" dirty="0"/>
              <a:t> Centrality</a:t>
            </a:r>
          </a:p>
        </p:txBody>
      </p:sp>
      <p:pic>
        <p:nvPicPr>
          <p:cNvPr id="5" name="Content Placeholder 4">
            <a:extLst>
              <a:ext uri="{FF2B5EF4-FFF2-40B4-BE49-F238E27FC236}">
                <a16:creationId xmlns:a16="http://schemas.microsoft.com/office/drawing/2014/main" id="{F7083F00-CC12-812C-C0E0-1B1FBFC090EB}"/>
              </a:ext>
            </a:extLst>
          </p:cNvPr>
          <p:cNvPicPr>
            <a:picLocks noGrp="1" noChangeAspect="1"/>
          </p:cNvPicPr>
          <p:nvPr>
            <p:ph idx="1"/>
          </p:nvPr>
        </p:nvPicPr>
        <p:blipFill>
          <a:blip r:embed="rId2"/>
          <a:stretch>
            <a:fillRect/>
          </a:stretch>
        </p:blipFill>
        <p:spPr>
          <a:xfrm>
            <a:off x="1253786" y="1815379"/>
            <a:ext cx="4842214" cy="4677496"/>
          </a:xfrm>
        </p:spPr>
      </p:pic>
      <p:pic>
        <p:nvPicPr>
          <p:cNvPr id="7" name="Picture 6">
            <a:extLst>
              <a:ext uri="{FF2B5EF4-FFF2-40B4-BE49-F238E27FC236}">
                <a16:creationId xmlns:a16="http://schemas.microsoft.com/office/drawing/2014/main" id="{CA7C4C52-F6E1-EC34-641A-1401129333C7}"/>
              </a:ext>
            </a:extLst>
          </p:cNvPr>
          <p:cNvPicPr>
            <a:picLocks noChangeAspect="1"/>
          </p:cNvPicPr>
          <p:nvPr/>
        </p:nvPicPr>
        <p:blipFill>
          <a:blip r:embed="rId3"/>
          <a:stretch>
            <a:fillRect/>
          </a:stretch>
        </p:blipFill>
        <p:spPr>
          <a:xfrm>
            <a:off x="6407333" y="3105105"/>
            <a:ext cx="5639587" cy="647790"/>
          </a:xfrm>
          <a:prstGeom prst="rect">
            <a:avLst/>
          </a:prstGeom>
        </p:spPr>
      </p:pic>
    </p:spTree>
    <p:extLst>
      <p:ext uri="{BB962C8B-B14F-4D97-AF65-F5344CB8AC3E}">
        <p14:creationId xmlns:p14="http://schemas.microsoft.com/office/powerpoint/2010/main" val="4259997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FDF2-2F11-91D4-A056-C387BCAA02D2}"/>
              </a:ext>
            </a:extLst>
          </p:cNvPr>
          <p:cNvSpPr>
            <a:spLocks noGrp="1"/>
          </p:cNvSpPr>
          <p:nvPr>
            <p:ph type="title"/>
          </p:nvPr>
        </p:nvSpPr>
        <p:spPr/>
        <p:txBody>
          <a:bodyPr/>
          <a:lstStyle/>
          <a:p>
            <a:r>
              <a:rPr lang="en-US" dirty="0"/>
              <a:t>Closeness Centrality</a:t>
            </a:r>
          </a:p>
        </p:txBody>
      </p:sp>
      <p:pic>
        <p:nvPicPr>
          <p:cNvPr id="5" name="Content Placeholder 4">
            <a:extLst>
              <a:ext uri="{FF2B5EF4-FFF2-40B4-BE49-F238E27FC236}">
                <a16:creationId xmlns:a16="http://schemas.microsoft.com/office/drawing/2014/main" id="{91A47043-7269-E08E-4015-2655DF73FE6C}"/>
              </a:ext>
            </a:extLst>
          </p:cNvPr>
          <p:cNvPicPr>
            <a:picLocks noGrp="1" noChangeAspect="1"/>
          </p:cNvPicPr>
          <p:nvPr>
            <p:ph idx="1"/>
          </p:nvPr>
        </p:nvPicPr>
        <p:blipFill>
          <a:blip r:embed="rId2"/>
          <a:stretch>
            <a:fillRect/>
          </a:stretch>
        </p:blipFill>
        <p:spPr>
          <a:xfrm>
            <a:off x="1226077" y="1853334"/>
            <a:ext cx="4281155" cy="4351338"/>
          </a:xfrm>
        </p:spPr>
      </p:pic>
      <p:pic>
        <p:nvPicPr>
          <p:cNvPr id="7" name="Picture 6">
            <a:extLst>
              <a:ext uri="{FF2B5EF4-FFF2-40B4-BE49-F238E27FC236}">
                <a16:creationId xmlns:a16="http://schemas.microsoft.com/office/drawing/2014/main" id="{F603782D-384A-AA18-3828-6B1B2C5DBBE0}"/>
              </a:ext>
            </a:extLst>
          </p:cNvPr>
          <p:cNvPicPr>
            <a:picLocks noChangeAspect="1"/>
          </p:cNvPicPr>
          <p:nvPr/>
        </p:nvPicPr>
        <p:blipFill>
          <a:blip r:embed="rId3"/>
          <a:stretch>
            <a:fillRect/>
          </a:stretch>
        </p:blipFill>
        <p:spPr>
          <a:xfrm>
            <a:off x="6096000" y="2947941"/>
            <a:ext cx="5544324" cy="657317"/>
          </a:xfrm>
          <a:prstGeom prst="rect">
            <a:avLst/>
          </a:prstGeom>
        </p:spPr>
      </p:pic>
    </p:spTree>
    <p:extLst>
      <p:ext uri="{BB962C8B-B14F-4D97-AF65-F5344CB8AC3E}">
        <p14:creationId xmlns:p14="http://schemas.microsoft.com/office/powerpoint/2010/main" val="3518152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54D2-4B90-4CB5-E33F-7670D6CDED00}"/>
              </a:ext>
            </a:extLst>
          </p:cNvPr>
          <p:cNvSpPr>
            <a:spLocks noGrp="1"/>
          </p:cNvSpPr>
          <p:nvPr>
            <p:ph type="title"/>
          </p:nvPr>
        </p:nvSpPr>
        <p:spPr/>
        <p:txBody>
          <a:bodyPr/>
          <a:lstStyle/>
          <a:p>
            <a:r>
              <a:rPr lang="en-US" dirty="0"/>
              <a:t>Eigen Vector Centrality</a:t>
            </a:r>
          </a:p>
        </p:txBody>
      </p:sp>
      <p:pic>
        <p:nvPicPr>
          <p:cNvPr id="5" name="Content Placeholder 4" descr="A network of dots and lines&#10;&#10;Description automatically generated">
            <a:extLst>
              <a:ext uri="{FF2B5EF4-FFF2-40B4-BE49-F238E27FC236}">
                <a16:creationId xmlns:a16="http://schemas.microsoft.com/office/drawing/2014/main" id="{E788DD3C-F1FF-E00D-5D85-D6A564540B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949" y="1991879"/>
            <a:ext cx="4281155" cy="4351338"/>
          </a:xfrm>
        </p:spPr>
      </p:pic>
      <p:pic>
        <p:nvPicPr>
          <p:cNvPr id="7" name="Picture 6">
            <a:extLst>
              <a:ext uri="{FF2B5EF4-FFF2-40B4-BE49-F238E27FC236}">
                <a16:creationId xmlns:a16="http://schemas.microsoft.com/office/drawing/2014/main" id="{169A123A-F1C2-3337-82A8-ABF425BD71A1}"/>
              </a:ext>
            </a:extLst>
          </p:cNvPr>
          <p:cNvPicPr>
            <a:picLocks noChangeAspect="1"/>
          </p:cNvPicPr>
          <p:nvPr/>
        </p:nvPicPr>
        <p:blipFill>
          <a:blip r:embed="rId3"/>
          <a:stretch>
            <a:fillRect/>
          </a:stretch>
        </p:blipFill>
        <p:spPr>
          <a:xfrm>
            <a:off x="5933261" y="2947506"/>
            <a:ext cx="5496692" cy="685896"/>
          </a:xfrm>
          <a:prstGeom prst="rect">
            <a:avLst/>
          </a:prstGeom>
        </p:spPr>
      </p:pic>
    </p:spTree>
    <p:extLst>
      <p:ext uri="{BB962C8B-B14F-4D97-AF65-F5344CB8AC3E}">
        <p14:creationId xmlns:p14="http://schemas.microsoft.com/office/powerpoint/2010/main" val="1732713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9793-AEB0-6A79-E07A-E2EC4F6C1F9B}"/>
              </a:ext>
            </a:extLst>
          </p:cNvPr>
          <p:cNvSpPr>
            <a:spLocks noGrp="1"/>
          </p:cNvSpPr>
          <p:nvPr>
            <p:ph type="title"/>
          </p:nvPr>
        </p:nvSpPr>
        <p:spPr/>
        <p:txBody>
          <a:bodyPr/>
          <a:lstStyle/>
          <a:p>
            <a:r>
              <a:rPr lang="en-US" dirty="0"/>
              <a:t>Page Rank Centrality</a:t>
            </a:r>
          </a:p>
        </p:txBody>
      </p:sp>
      <p:pic>
        <p:nvPicPr>
          <p:cNvPr id="9" name="Content Placeholder 8" descr="A network of connections with blue dots and green lines&#10;&#10;Description automatically generated">
            <a:extLst>
              <a:ext uri="{FF2B5EF4-FFF2-40B4-BE49-F238E27FC236}">
                <a16:creationId xmlns:a16="http://schemas.microsoft.com/office/drawing/2014/main" id="{F11E179C-CB80-FAF5-54C8-A956A33AE6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281155" cy="4351338"/>
          </a:xfrm>
        </p:spPr>
      </p:pic>
      <p:pic>
        <p:nvPicPr>
          <p:cNvPr id="11" name="Picture 10">
            <a:extLst>
              <a:ext uri="{FF2B5EF4-FFF2-40B4-BE49-F238E27FC236}">
                <a16:creationId xmlns:a16="http://schemas.microsoft.com/office/drawing/2014/main" id="{BDD3A201-4D10-60BC-81B4-535FC192398A}"/>
              </a:ext>
            </a:extLst>
          </p:cNvPr>
          <p:cNvPicPr>
            <a:picLocks noChangeAspect="1"/>
          </p:cNvPicPr>
          <p:nvPr/>
        </p:nvPicPr>
        <p:blipFill>
          <a:blip r:embed="rId3"/>
          <a:stretch>
            <a:fillRect/>
          </a:stretch>
        </p:blipFill>
        <p:spPr>
          <a:xfrm>
            <a:off x="6096000" y="2956183"/>
            <a:ext cx="5363323" cy="628738"/>
          </a:xfrm>
          <a:prstGeom prst="rect">
            <a:avLst/>
          </a:prstGeom>
        </p:spPr>
      </p:pic>
    </p:spTree>
    <p:extLst>
      <p:ext uri="{BB962C8B-B14F-4D97-AF65-F5344CB8AC3E}">
        <p14:creationId xmlns:p14="http://schemas.microsoft.com/office/powerpoint/2010/main" val="891620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31EFF8-CBDE-12F4-06E2-44C0BCE6C9E3}"/>
              </a:ext>
            </a:extLst>
          </p:cNvPr>
          <p:cNvPicPr>
            <a:picLocks noChangeAspect="1"/>
          </p:cNvPicPr>
          <p:nvPr/>
        </p:nvPicPr>
        <p:blipFill rotWithShape="1">
          <a:blip r:embed="rId2">
            <a:duotone>
              <a:schemeClr val="bg2">
                <a:shade val="45000"/>
                <a:satMod val="135000"/>
              </a:schemeClr>
              <a:prstClr val="white"/>
            </a:duotone>
          </a:blip>
          <a:srcRect t="8607" b="712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7E1176-4B51-BF79-FB0B-5A9BCE9E355C}"/>
              </a:ext>
            </a:extLst>
          </p:cNvPr>
          <p:cNvSpPr>
            <a:spLocks noGrp="1"/>
          </p:cNvSpPr>
          <p:nvPr>
            <p:ph type="title"/>
          </p:nvPr>
        </p:nvSpPr>
        <p:spPr>
          <a:xfrm>
            <a:off x="838200" y="365125"/>
            <a:ext cx="10515600" cy="1325563"/>
          </a:xfrm>
        </p:spPr>
        <p:txBody>
          <a:bodyPr>
            <a:normAutofit/>
          </a:bodyPr>
          <a:lstStyle/>
          <a:p>
            <a:r>
              <a:rPr lang="en-US" dirty="0"/>
              <a:t>Introduction</a:t>
            </a:r>
          </a:p>
        </p:txBody>
      </p:sp>
      <p:graphicFrame>
        <p:nvGraphicFramePr>
          <p:cNvPr id="5" name="Content Placeholder 2">
            <a:extLst>
              <a:ext uri="{FF2B5EF4-FFF2-40B4-BE49-F238E27FC236}">
                <a16:creationId xmlns:a16="http://schemas.microsoft.com/office/drawing/2014/main" id="{AFA24A94-2789-F3C1-BE04-B1220D6E098F}"/>
              </a:ext>
            </a:extLst>
          </p:cNvPr>
          <p:cNvGraphicFramePr>
            <a:graphicFrameLocks noGrp="1"/>
          </p:cNvGraphicFramePr>
          <p:nvPr>
            <p:ph idx="1"/>
            <p:extLst>
              <p:ext uri="{D42A27DB-BD31-4B8C-83A1-F6EECF244321}">
                <p14:modId xmlns:p14="http://schemas.microsoft.com/office/powerpoint/2010/main" val="23564905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092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0B1A-4D5A-088D-8679-E7E4DF240C36}"/>
              </a:ext>
            </a:extLst>
          </p:cNvPr>
          <p:cNvSpPr>
            <a:spLocks noGrp="1"/>
          </p:cNvSpPr>
          <p:nvPr>
            <p:ph type="title"/>
          </p:nvPr>
        </p:nvSpPr>
        <p:spPr/>
        <p:txBody>
          <a:bodyPr/>
          <a:lstStyle/>
          <a:p>
            <a:r>
              <a:rPr lang="en-US" dirty="0"/>
              <a:t>K-means Clustering</a:t>
            </a:r>
          </a:p>
        </p:txBody>
      </p:sp>
      <p:pic>
        <p:nvPicPr>
          <p:cNvPr id="5" name="Content Placeholder 4">
            <a:extLst>
              <a:ext uri="{FF2B5EF4-FFF2-40B4-BE49-F238E27FC236}">
                <a16:creationId xmlns:a16="http://schemas.microsoft.com/office/drawing/2014/main" id="{01905C58-8949-BF82-C86E-3310899E4E0B}"/>
              </a:ext>
            </a:extLst>
          </p:cNvPr>
          <p:cNvPicPr>
            <a:picLocks noGrp="1" noChangeAspect="1"/>
          </p:cNvPicPr>
          <p:nvPr>
            <p:ph idx="1"/>
          </p:nvPr>
        </p:nvPicPr>
        <p:blipFill>
          <a:blip r:embed="rId2"/>
          <a:stretch>
            <a:fillRect/>
          </a:stretch>
        </p:blipFill>
        <p:spPr>
          <a:xfrm>
            <a:off x="6564165" y="1561085"/>
            <a:ext cx="4264311" cy="4351338"/>
          </a:xfrm>
        </p:spPr>
      </p:pic>
      <p:pic>
        <p:nvPicPr>
          <p:cNvPr id="7" name="Picture 6">
            <a:extLst>
              <a:ext uri="{FF2B5EF4-FFF2-40B4-BE49-F238E27FC236}">
                <a16:creationId xmlns:a16="http://schemas.microsoft.com/office/drawing/2014/main" id="{F7AF9A99-D28B-37E2-F6B0-D767F3C7938C}"/>
              </a:ext>
            </a:extLst>
          </p:cNvPr>
          <p:cNvPicPr>
            <a:picLocks noChangeAspect="1"/>
          </p:cNvPicPr>
          <p:nvPr/>
        </p:nvPicPr>
        <p:blipFill>
          <a:blip r:embed="rId3"/>
          <a:stretch>
            <a:fillRect/>
          </a:stretch>
        </p:blipFill>
        <p:spPr>
          <a:xfrm>
            <a:off x="608834" y="5190616"/>
            <a:ext cx="5430008" cy="1076475"/>
          </a:xfrm>
          <a:prstGeom prst="rect">
            <a:avLst/>
          </a:prstGeom>
        </p:spPr>
      </p:pic>
      <p:pic>
        <p:nvPicPr>
          <p:cNvPr id="9" name="Picture 8">
            <a:extLst>
              <a:ext uri="{FF2B5EF4-FFF2-40B4-BE49-F238E27FC236}">
                <a16:creationId xmlns:a16="http://schemas.microsoft.com/office/drawing/2014/main" id="{2EF01874-E4B5-56DB-3E4A-EA7D1DF51648}"/>
              </a:ext>
            </a:extLst>
          </p:cNvPr>
          <p:cNvPicPr>
            <a:picLocks noChangeAspect="1"/>
          </p:cNvPicPr>
          <p:nvPr/>
        </p:nvPicPr>
        <p:blipFill>
          <a:blip r:embed="rId4"/>
          <a:stretch>
            <a:fillRect/>
          </a:stretch>
        </p:blipFill>
        <p:spPr>
          <a:xfrm>
            <a:off x="685045" y="3590193"/>
            <a:ext cx="5391902" cy="1600423"/>
          </a:xfrm>
          <a:prstGeom prst="rect">
            <a:avLst/>
          </a:prstGeom>
        </p:spPr>
      </p:pic>
      <p:pic>
        <p:nvPicPr>
          <p:cNvPr id="11" name="Picture 10">
            <a:extLst>
              <a:ext uri="{FF2B5EF4-FFF2-40B4-BE49-F238E27FC236}">
                <a16:creationId xmlns:a16="http://schemas.microsoft.com/office/drawing/2014/main" id="{ACB301CA-8F74-99C1-8E11-183D9A3720FC}"/>
              </a:ext>
            </a:extLst>
          </p:cNvPr>
          <p:cNvPicPr>
            <a:picLocks noChangeAspect="1"/>
          </p:cNvPicPr>
          <p:nvPr/>
        </p:nvPicPr>
        <p:blipFill>
          <a:blip r:embed="rId5"/>
          <a:stretch>
            <a:fillRect/>
          </a:stretch>
        </p:blipFill>
        <p:spPr>
          <a:xfrm>
            <a:off x="665992" y="1561085"/>
            <a:ext cx="5372850" cy="1905266"/>
          </a:xfrm>
          <a:prstGeom prst="rect">
            <a:avLst/>
          </a:prstGeom>
        </p:spPr>
      </p:pic>
    </p:spTree>
    <p:extLst>
      <p:ext uri="{BB962C8B-B14F-4D97-AF65-F5344CB8AC3E}">
        <p14:creationId xmlns:p14="http://schemas.microsoft.com/office/powerpoint/2010/main" val="401489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C153FC-681A-2874-F37F-0A7E918DD732}"/>
              </a:ext>
            </a:extLst>
          </p:cNvPr>
          <p:cNvSpPr>
            <a:spLocks noGrp="1"/>
          </p:cNvSpPr>
          <p:nvPr>
            <p:ph type="title"/>
          </p:nvPr>
        </p:nvSpPr>
        <p:spPr>
          <a:xfrm>
            <a:off x="808638" y="386930"/>
            <a:ext cx="9236700" cy="1188950"/>
          </a:xfrm>
        </p:spPr>
        <p:txBody>
          <a:bodyPr anchor="b">
            <a:normAutofit/>
          </a:bodyPr>
          <a:lstStyle/>
          <a:p>
            <a:r>
              <a:rPr lang="en-US" sz="5400"/>
              <a:t>Discussion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C17BC4-47B2-9CC2-8C74-BEC5D969C2CD}"/>
              </a:ext>
            </a:extLst>
          </p:cNvPr>
          <p:cNvSpPr>
            <a:spLocks noGrp="1"/>
          </p:cNvSpPr>
          <p:nvPr>
            <p:ph idx="1"/>
          </p:nvPr>
        </p:nvSpPr>
        <p:spPr>
          <a:xfrm>
            <a:off x="793660" y="2599509"/>
            <a:ext cx="10143668" cy="3435531"/>
          </a:xfrm>
        </p:spPr>
        <p:txBody>
          <a:bodyPr anchor="ctr">
            <a:normAutofit/>
          </a:bodyPr>
          <a:lstStyle/>
          <a:p>
            <a:pPr>
              <a:buFont typeface="Arial" panose="020B0604020202020204" pitchFamily="34" charset="0"/>
              <a:buChar char="•"/>
            </a:pPr>
            <a:r>
              <a:rPr lang="en-US" sz="1500" b="0" i="0">
                <a:effectLst/>
                <a:latin typeface="Söhne"/>
              </a:rPr>
              <a:t>Bipartite structure with 62 nodes (drugs and categories/targets), 938 edges based on Tanimoto coefficients, enabling analysis of drug-target interactions and therapeutic correlations.</a:t>
            </a:r>
          </a:p>
          <a:p>
            <a:pPr>
              <a:buFont typeface="Arial" panose="020B0604020202020204" pitchFamily="34" charset="0"/>
              <a:buChar char="•"/>
            </a:pPr>
            <a:r>
              <a:rPr lang="en-US" sz="1500" b="0" i="0">
                <a:effectLst/>
                <a:latin typeface="Söhne"/>
              </a:rPr>
              <a:t>Primary network focuses on drug repurposing with Tanimoto coefficient above 0.5, reducing to 371 edges, emphasizing stronger drug interactions.</a:t>
            </a:r>
          </a:p>
          <a:p>
            <a:pPr>
              <a:buFont typeface="Arial" panose="020B0604020202020204" pitchFamily="34" charset="0"/>
              <a:buChar char="•"/>
            </a:pPr>
            <a:r>
              <a:rPr lang="en-US" sz="1500" b="0" i="0">
                <a:effectLst/>
                <a:latin typeface="Söhne"/>
              </a:rPr>
              <a:t>Centrality measures:</a:t>
            </a:r>
          </a:p>
          <a:p>
            <a:pPr marL="742950" lvl="1" indent="-285750">
              <a:buFont typeface="Arial" panose="020B0604020202020204" pitchFamily="34" charset="0"/>
              <a:buChar char="•"/>
            </a:pPr>
            <a:r>
              <a:rPr lang="en-US" sz="1500" b="0" i="0">
                <a:effectLst/>
                <a:latin typeface="Söhne"/>
              </a:rPr>
              <a:t>Degree centrality: Dextromethorphan highest (0.377), Nabilone lowest (0.049), indicating potential repurposing opportunities.</a:t>
            </a:r>
          </a:p>
          <a:p>
            <a:pPr marL="742950" lvl="1" indent="-285750">
              <a:buFont typeface="Arial" panose="020B0604020202020204" pitchFamily="34" charset="0"/>
              <a:buChar char="•"/>
            </a:pPr>
            <a:r>
              <a:rPr lang="en-US" sz="1500" b="0" i="0">
                <a:effectLst/>
                <a:latin typeface="Söhne"/>
              </a:rPr>
              <a:t>Betweenness centrality: Dextromethorphan highest (0.0697), Nabilone lowest (~0.00075), showing network role.</a:t>
            </a:r>
          </a:p>
          <a:p>
            <a:pPr marL="742950" lvl="1" indent="-285750">
              <a:buFont typeface="Arial" panose="020B0604020202020204" pitchFamily="34" charset="0"/>
              <a:buChar char="•"/>
            </a:pPr>
            <a:r>
              <a:rPr lang="en-US" sz="1500" b="0" i="0">
                <a:effectLst/>
                <a:latin typeface="Söhne"/>
              </a:rPr>
              <a:t>Closeness centrality: Dextromethorphan highest (approx. 0.545), Rivastigmine lowest (approx. 0.424).</a:t>
            </a:r>
          </a:p>
          <a:p>
            <a:pPr marL="742950" lvl="1" indent="-285750">
              <a:buFont typeface="Arial" panose="020B0604020202020204" pitchFamily="34" charset="0"/>
              <a:buChar char="•"/>
            </a:pPr>
            <a:r>
              <a:rPr lang="en-US" sz="1500" b="0" i="0">
                <a:effectLst/>
                <a:latin typeface="Söhne"/>
              </a:rPr>
              <a:t>Eigenvector centrality: Dextromethorphan highest (approx. 0.206), Nabilone lowest (approx. 0.036).</a:t>
            </a:r>
          </a:p>
          <a:p>
            <a:pPr marL="742950" lvl="1" indent="-285750">
              <a:buFont typeface="Arial" panose="020B0604020202020204" pitchFamily="34" charset="0"/>
              <a:buChar char="•"/>
            </a:pPr>
            <a:r>
              <a:rPr lang="en-US" sz="1500" b="0" i="0">
                <a:effectLst/>
                <a:latin typeface="Söhne"/>
              </a:rPr>
              <a:t>PageRank centrality: Dextromethorphan highest (approx. 0.0296), Nabilone lowest (approx. 0.0058).</a:t>
            </a:r>
          </a:p>
          <a:p>
            <a:endParaRPr lang="en-US" sz="1500"/>
          </a:p>
        </p:txBody>
      </p:sp>
    </p:spTree>
    <p:extLst>
      <p:ext uri="{BB962C8B-B14F-4D97-AF65-F5344CB8AC3E}">
        <p14:creationId xmlns:p14="http://schemas.microsoft.com/office/powerpoint/2010/main" val="1031906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D0B596-8405-A264-5EA6-56D3E42ACE7C}"/>
              </a:ext>
            </a:extLst>
          </p:cNvPr>
          <p:cNvSpPr>
            <a:spLocks noGrp="1"/>
          </p:cNvSpPr>
          <p:nvPr>
            <p:ph type="title"/>
          </p:nvPr>
        </p:nvSpPr>
        <p:spPr>
          <a:xfrm>
            <a:off x="808638" y="386930"/>
            <a:ext cx="9236700" cy="1188950"/>
          </a:xfrm>
        </p:spPr>
        <p:txBody>
          <a:bodyPr anchor="b">
            <a:normAutofit/>
          </a:bodyPr>
          <a:lstStyle/>
          <a:p>
            <a:r>
              <a:rPr lang="en-US" sz="5400"/>
              <a:t>Discussion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90A2E6-E63B-97BF-A29E-00E8B2373EF6}"/>
              </a:ext>
            </a:extLst>
          </p:cNvPr>
          <p:cNvSpPr>
            <a:spLocks noGrp="1"/>
          </p:cNvSpPr>
          <p:nvPr>
            <p:ph idx="1"/>
          </p:nvPr>
        </p:nvSpPr>
        <p:spPr>
          <a:xfrm>
            <a:off x="793660" y="2599509"/>
            <a:ext cx="10143668" cy="3435531"/>
          </a:xfrm>
        </p:spPr>
        <p:txBody>
          <a:bodyPr anchor="ctr">
            <a:normAutofit/>
          </a:bodyPr>
          <a:lstStyle/>
          <a:p>
            <a:pPr>
              <a:buFont typeface="Arial" panose="020B0604020202020204" pitchFamily="34" charset="0"/>
              <a:buChar char="•"/>
            </a:pPr>
            <a:r>
              <a:rPr lang="en-US" sz="2400" b="0" i="0">
                <a:effectLst/>
                <a:latin typeface="Söhne"/>
              </a:rPr>
              <a:t>CoDReS quantifies repurposing potential based on similarity to existing Alzheimer's drugs, employed with K-means clustering.</a:t>
            </a:r>
          </a:p>
          <a:p>
            <a:pPr>
              <a:buFont typeface="Arial" panose="020B0604020202020204" pitchFamily="34" charset="0"/>
              <a:buChar char="•"/>
            </a:pPr>
            <a:r>
              <a:rPr lang="en-US" sz="2400" b="0" i="0">
                <a:effectLst/>
                <a:latin typeface="Söhne"/>
              </a:rPr>
              <a:t>Clusters with high CoDReS values include drugs like Baclofen, Topiramate, Streptozocin, Levodopa, Propranolol, Nicotine, and Fluorouracil, indicating repurposing potential for Alzheimer's.</a:t>
            </a:r>
          </a:p>
          <a:p>
            <a:pPr>
              <a:buFont typeface="Arial" panose="020B0604020202020204" pitchFamily="34" charset="0"/>
              <a:buChar char="•"/>
            </a:pPr>
            <a:r>
              <a:rPr lang="en-US" sz="2400" b="0" i="0">
                <a:effectLst/>
                <a:latin typeface="Söhne"/>
              </a:rPr>
              <a:t>Future work involves further validation of these repurposed drugs for Alzheimer’s treatment.</a:t>
            </a:r>
          </a:p>
        </p:txBody>
      </p:sp>
    </p:spTree>
    <p:extLst>
      <p:ext uri="{BB962C8B-B14F-4D97-AF65-F5344CB8AC3E}">
        <p14:creationId xmlns:p14="http://schemas.microsoft.com/office/powerpoint/2010/main" val="3471774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093CC-F4A9-C0F5-6FC3-97272838925E}"/>
              </a:ext>
            </a:extLst>
          </p:cNvPr>
          <p:cNvSpPr>
            <a:spLocks noGrp="1"/>
          </p:cNvSpPr>
          <p:nvPr>
            <p:ph type="title"/>
          </p:nvPr>
        </p:nvSpPr>
        <p:spPr>
          <a:xfrm>
            <a:off x="808638" y="386930"/>
            <a:ext cx="9236700" cy="1188950"/>
          </a:xfrm>
        </p:spPr>
        <p:txBody>
          <a:bodyPr anchor="b">
            <a:normAutofit/>
          </a:bodyPr>
          <a:lstStyle/>
          <a:p>
            <a:r>
              <a:rPr lang="en-US" sz="5400"/>
              <a:t>Conclusion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C620D4-D372-37B6-10A4-DB990C0377B7}"/>
              </a:ext>
            </a:extLst>
          </p:cNvPr>
          <p:cNvSpPr>
            <a:spLocks noGrp="1"/>
          </p:cNvSpPr>
          <p:nvPr>
            <p:ph idx="1"/>
          </p:nvPr>
        </p:nvSpPr>
        <p:spPr>
          <a:xfrm>
            <a:off x="793660" y="2599509"/>
            <a:ext cx="10143668" cy="3435531"/>
          </a:xfrm>
        </p:spPr>
        <p:txBody>
          <a:bodyPr anchor="ctr">
            <a:normAutofit/>
          </a:bodyPr>
          <a:lstStyle/>
          <a:p>
            <a:pPr>
              <a:buFont typeface="Arial" panose="020B0604020202020204" pitchFamily="34" charset="0"/>
              <a:buChar char="•"/>
            </a:pPr>
            <a:r>
              <a:rPr lang="en-US" sz="2400" b="0" i="0">
                <a:effectLst/>
                <a:latin typeface="Söhne"/>
              </a:rPr>
              <a:t>Network analysis has identified promising drug repurposing candidates for Alzheimer's treatment, using CoDReS values and centrality metrics to focus on drugs structurally similar to existing treatments.</a:t>
            </a:r>
          </a:p>
          <a:p>
            <a:pPr>
              <a:buFont typeface="Arial" panose="020B0604020202020204" pitchFamily="34" charset="0"/>
              <a:buChar char="•"/>
            </a:pPr>
            <a:r>
              <a:rPr lang="en-US" sz="2400" b="0" i="0">
                <a:effectLst/>
                <a:latin typeface="Söhne"/>
              </a:rPr>
              <a:t>This approach underscores the effectiveness of network analysis in drug repurposing, offering a data-driven basis for future therapeutic development and enhancing Alzheimer's care possibilities.</a:t>
            </a:r>
          </a:p>
          <a:p>
            <a:endParaRPr lang="en-US" sz="2400"/>
          </a:p>
        </p:txBody>
      </p:sp>
    </p:spTree>
    <p:extLst>
      <p:ext uri="{BB962C8B-B14F-4D97-AF65-F5344CB8AC3E}">
        <p14:creationId xmlns:p14="http://schemas.microsoft.com/office/powerpoint/2010/main" val="2949518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42F57A-56E8-AC6A-F63F-0258428C0FB0}"/>
              </a:ext>
            </a:extLst>
          </p:cNvPr>
          <p:cNvSpPr>
            <a:spLocks noGrp="1"/>
          </p:cNvSpPr>
          <p:nvPr>
            <p:ph type="title"/>
          </p:nvPr>
        </p:nvSpPr>
        <p:spPr>
          <a:xfrm>
            <a:off x="808638" y="386930"/>
            <a:ext cx="9236700" cy="1188950"/>
          </a:xfrm>
        </p:spPr>
        <p:txBody>
          <a:bodyPr anchor="b">
            <a:normAutofit/>
          </a:bodyPr>
          <a:lstStyle/>
          <a:p>
            <a:r>
              <a:rPr lang="en-US" sz="5400"/>
              <a:t>References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A91BB8-6D1E-DAC9-A4C6-2E9DBCD35EC9}"/>
              </a:ext>
            </a:extLst>
          </p:cNvPr>
          <p:cNvSpPr>
            <a:spLocks noGrp="1"/>
          </p:cNvSpPr>
          <p:nvPr>
            <p:ph idx="1"/>
          </p:nvPr>
        </p:nvSpPr>
        <p:spPr>
          <a:xfrm>
            <a:off x="793660" y="2599509"/>
            <a:ext cx="10143668" cy="3435531"/>
          </a:xfrm>
        </p:spPr>
        <p:txBody>
          <a:bodyPr anchor="ctr">
            <a:normAutofit/>
          </a:bodyPr>
          <a:lstStyle/>
          <a:p>
            <a:r>
              <a:rPr lang="en-US" sz="2400" b="0" i="0" u="none" strike="noStrike" baseline="0" dirty="0">
                <a:latin typeface="Söhne"/>
                <a:hlinkClick r:id="rId2"/>
              </a:rPr>
              <a:t>Network-based stage-specific drug repurposing for Alzheimer’s disease </a:t>
            </a:r>
            <a:endParaRPr lang="en-US" sz="2400" b="0" i="0" u="none" strike="noStrike" baseline="0" dirty="0">
              <a:latin typeface="Söhne"/>
            </a:endParaRPr>
          </a:p>
          <a:p>
            <a:r>
              <a:rPr lang="en-US" sz="2400" b="0" i="0" u="none" strike="noStrike" baseline="0" dirty="0">
                <a:latin typeface="Söhne"/>
                <a:hlinkClick r:id="rId3"/>
              </a:rPr>
              <a:t>Alzheimer’s Disease: Key Insights from Two Decades of Clinical Trial Failures </a:t>
            </a:r>
            <a:endParaRPr lang="en-US" sz="2400" b="0" i="0" u="none" strike="noStrike" baseline="0" dirty="0">
              <a:latin typeface="Söhne"/>
            </a:endParaRPr>
          </a:p>
          <a:p>
            <a:r>
              <a:rPr lang="en-US" sz="2400" b="0" i="0" u="none" strike="noStrike" baseline="0" dirty="0">
                <a:latin typeface="Söhne"/>
                <a:hlinkClick r:id="rId4"/>
              </a:rPr>
              <a:t>Reasons for Failed Trials of Disease-Modifying Treatments for Alzheimer Disease and Their Contribution in Recent Research </a:t>
            </a:r>
            <a:endParaRPr lang="en-US" sz="2400" b="0" i="0" u="none" strike="noStrike" baseline="0" dirty="0">
              <a:latin typeface="Söhne"/>
            </a:endParaRPr>
          </a:p>
          <a:p>
            <a:r>
              <a:rPr lang="en-US" sz="2400" b="0" i="0" u="none" strike="noStrike" baseline="0" dirty="0">
                <a:latin typeface="Söhne"/>
                <a:hlinkClick r:id="rId5"/>
              </a:rPr>
              <a:t>A Web Tool for Ranking Candidate Drugs Against a Selected Disease Based on a Combination of Functional and Structural Criteria </a:t>
            </a:r>
            <a:endParaRPr lang="en-US" sz="2400" b="0" i="0" u="none" strike="noStrike" baseline="0" dirty="0">
              <a:latin typeface="Söhne"/>
            </a:endParaRPr>
          </a:p>
          <a:p>
            <a:r>
              <a:rPr lang="en-US" sz="2400" b="0" i="0" u="none" strike="noStrike" baseline="0">
                <a:latin typeface="Söhne"/>
                <a:hlinkClick r:id="rId6"/>
              </a:rPr>
              <a:t>CoDReS</a:t>
            </a:r>
            <a:r>
              <a:rPr lang="en-US" sz="2400" b="0" i="0" u="none" strike="noStrike" baseline="0" dirty="0">
                <a:latin typeface="Söhne"/>
                <a:hlinkClick r:id="rId6"/>
              </a:rPr>
              <a:t> </a:t>
            </a:r>
            <a:endParaRPr lang="en-US" sz="2400" b="0" i="0" u="none" strike="noStrike" baseline="0" dirty="0">
              <a:latin typeface="Söhne"/>
            </a:endParaRPr>
          </a:p>
          <a:p>
            <a:r>
              <a:rPr lang="en-US" sz="2400" b="0" i="0" u="none" strike="noStrike" baseline="0">
                <a:latin typeface="Söhne"/>
                <a:hlinkClick r:id="rId7"/>
              </a:rPr>
              <a:t>DrugBank</a:t>
            </a:r>
            <a:r>
              <a:rPr lang="en-US" sz="2400" b="0" i="0" u="none" strike="noStrike" baseline="0" dirty="0">
                <a:latin typeface="Söhne"/>
                <a:hlinkClick r:id="rId7"/>
              </a:rPr>
              <a:t> </a:t>
            </a:r>
            <a:endParaRPr lang="en-US" sz="2400" b="0" i="0" u="none" strike="noStrike" baseline="0" dirty="0">
              <a:latin typeface="Söhne"/>
            </a:endParaRPr>
          </a:p>
          <a:p>
            <a:endParaRPr lang="en-US" sz="2400"/>
          </a:p>
        </p:txBody>
      </p:sp>
    </p:spTree>
    <p:extLst>
      <p:ext uri="{BB962C8B-B14F-4D97-AF65-F5344CB8AC3E}">
        <p14:creationId xmlns:p14="http://schemas.microsoft.com/office/powerpoint/2010/main" val="4141712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FCFFF-4768-93A7-5B0B-4AFFD4901940}"/>
              </a:ext>
            </a:extLst>
          </p:cNvPr>
          <p:cNvSpPr>
            <a:spLocks noGrp="1"/>
          </p:cNvSpPr>
          <p:nvPr>
            <p:ph type="ctrTitle"/>
          </p:nvPr>
        </p:nvSpPr>
        <p:spPr>
          <a:xfrm>
            <a:off x="1524000" y="1293338"/>
            <a:ext cx="9144000" cy="3274592"/>
          </a:xfrm>
        </p:spPr>
        <p:txBody>
          <a:bodyPr anchor="ctr">
            <a:normAutofit/>
          </a:bodyPr>
          <a:lstStyle/>
          <a:p>
            <a:r>
              <a:rPr lang="en-US" sz="7200"/>
              <a:t>Thankyou!</a:t>
            </a:r>
          </a:p>
        </p:txBody>
      </p:sp>
      <p:sp>
        <p:nvSpPr>
          <p:cNvPr id="3" name="Subtitle 2">
            <a:extLst>
              <a:ext uri="{FF2B5EF4-FFF2-40B4-BE49-F238E27FC236}">
                <a16:creationId xmlns:a16="http://schemas.microsoft.com/office/drawing/2014/main" id="{7DDE038C-ABDA-5BA1-8753-A870E3F7DBB3}"/>
              </a:ext>
            </a:extLst>
          </p:cNvPr>
          <p:cNvSpPr>
            <a:spLocks noGrp="1"/>
          </p:cNvSpPr>
          <p:nvPr>
            <p:ph type="subTitle" idx="1"/>
          </p:nvPr>
        </p:nvSpPr>
        <p:spPr>
          <a:xfrm>
            <a:off x="1524000" y="5514052"/>
            <a:ext cx="9144000" cy="651910"/>
          </a:xfrm>
        </p:spPr>
        <p:txBody>
          <a:bodyPr anchor="ctr">
            <a:normAutofit/>
          </a:bodyPr>
          <a:lstStyle/>
          <a:p>
            <a:r>
              <a:rPr lang="en-US" dirty="0"/>
              <a:t>Questions?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92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ow of samples for medical testing">
            <a:extLst>
              <a:ext uri="{FF2B5EF4-FFF2-40B4-BE49-F238E27FC236}">
                <a16:creationId xmlns:a16="http://schemas.microsoft.com/office/drawing/2014/main" id="{B98DFF94-4EB8-9371-AD8C-770EEC4FD07A}"/>
              </a:ext>
            </a:extLst>
          </p:cNvPr>
          <p:cNvPicPr>
            <a:picLocks noChangeAspect="1"/>
          </p:cNvPicPr>
          <p:nvPr/>
        </p:nvPicPr>
        <p:blipFill rotWithShape="1">
          <a:blip r:embed="rId2">
            <a:duotone>
              <a:schemeClr val="bg2">
                <a:shade val="45000"/>
                <a:satMod val="135000"/>
              </a:schemeClr>
              <a:prstClr val="white"/>
            </a:duotone>
          </a:blip>
          <a:srcRect t="3214" b="21786"/>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BCF3E-84DB-1BC4-E355-0BFE1D13E2F4}"/>
              </a:ext>
            </a:extLst>
          </p:cNvPr>
          <p:cNvSpPr>
            <a:spLocks noGrp="1"/>
          </p:cNvSpPr>
          <p:nvPr>
            <p:ph type="title"/>
          </p:nvPr>
        </p:nvSpPr>
        <p:spPr>
          <a:xfrm>
            <a:off x="838200" y="365125"/>
            <a:ext cx="10515600" cy="1325563"/>
          </a:xfrm>
        </p:spPr>
        <p:txBody>
          <a:bodyPr>
            <a:normAutofit/>
          </a:bodyPr>
          <a:lstStyle/>
          <a:p>
            <a:r>
              <a:rPr lang="en-US" dirty="0"/>
              <a:t>Current Scenario</a:t>
            </a:r>
          </a:p>
        </p:txBody>
      </p:sp>
      <p:sp>
        <p:nvSpPr>
          <p:cNvPr id="3" name="Content Placeholder 2">
            <a:extLst>
              <a:ext uri="{FF2B5EF4-FFF2-40B4-BE49-F238E27FC236}">
                <a16:creationId xmlns:a16="http://schemas.microsoft.com/office/drawing/2014/main" id="{177C5AB4-D5AF-3A1C-6CF5-8B742BF86E0F}"/>
              </a:ext>
            </a:extLst>
          </p:cNvPr>
          <p:cNvSpPr>
            <a:spLocks noGrp="1"/>
          </p:cNvSpPr>
          <p:nvPr>
            <p:ph idx="1"/>
          </p:nvPr>
        </p:nvSpPr>
        <p:spPr>
          <a:xfrm>
            <a:off x="838200" y="1825625"/>
            <a:ext cx="10515600" cy="4351338"/>
          </a:xfrm>
        </p:spPr>
        <p:txBody>
          <a:bodyPr>
            <a:normAutofit/>
          </a:bodyPr>
          <a:lstStyle/>
          <a:p>
            <a:r>
              <a:rPr lang="en-US" b="0" i="0" dirty="0">
                <a:effectLst/>
                <a:latin typeface="Söhne"/>
              </a:rPr>
              <a:t>Current treatments have limited efficacy and often don't address the underlying causes of Alzheimer's, underscoring the need for drug repurposing to explore more effective solutions.</a:t>
            </a:r>
          </a:p>
          <a:p>
            <a:r>
              <a:rPr lang="en-US" b="0" i="0" dirty="0">
                <a:effectLst/>
                <a:latin typeface="Söhne"/>
              </a:rPr>
              <a:t>Recent treatment developments are promising but require more validation.</a:t>
            </a:r>
            <a:endParaRPr lang="en-US" dirty="0"/>
          </a:p>
        </p:txBody>
      </p:sp>
    </p:spTree>
    <p:extLst>
      <p:ext uri="{BB962C8B-B14F-4D97-AF65-F5344CB8AC3E}">
        <p14:creationId xmlns:p14="http://schemas.microsoft.com/office/powerpoint/2010/main" val="1035662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can of a human brain in a neurology clinic">
            <a:extLst>
              <a:ext uri="{FF2B5EF4-FFF2-40B4-BE49-F238E27FC236}">
                <a16:creationId xmlns:a16="http://schemas.microsoft.com/office/drawing/2014/main" id="{80F93C88-A181-9888-79F5-D26820AA1A17}"/>
              </a:ext>
            </a:extLst>
          </p:cNvPr>
          <p:cNvPicPr>
            <a:picLocks noChangeAspect="1"/>
          </p:cNvPicPr>
          <p:nvPr/>
        </p:nvPicPr>
        <p:blipFill rotWithShape="1">
          <a:blip r:embed="rId2">
            <a:duotone>
              <a:schemeClr val="bg2">
                <a:shade val="45000"/>
                <a:satMod val="135000"/>
              </a:schemeClr>
              <a:prstClr val="white"/>
            </a:duotone>
          </a:blip>
          <a:srcRect t="19825" b="5175"/>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B810B-2D08-7640-95AB-F36109D94E8E}"/>
              </a:ext>
            </a:extLst>
          </p:cNvPr>
          <p:cNvSpPr>
            <a:spLocks noGrp="1"/>
          </p:cNvSpPr>
          <p:nvPr>
            <p:ph type="title"/>
          </p:nvPr>
        </p:nvSpPr>
        <p:spPr>
          <a:xfrm>
            <a:off x="838200" y="365125"/>
            <a:ext cx="10515600" cy="1325563"/>
          </a:xfrm>
        </p:spPr>
        <p:txBody>
          <a:bodyPr>
            <a:normAutofit/>
          </a:bodyPr>
          <a:lstStyle/>
          <a:p>
            <a:r>
              <a:rPr lang="en-US" dirty="0"/>
              <a:t>Background</a:t>
            </a:r>
          </a:p>
        </p:txBody>
      </p:sp>
      <p:sp>
        <p:nvSpPr>
          <p:cNvPr id="3" name="Content Placeholder 2">
            <a:extLst>
              <a:ext uri="{FF2B5EF4-FFF2-40B4-BE49-F238E27FC236}">
                <a16:creationId xmlns:a16="http://schemas.microsoft.com/office/drawing/2014/main" id="{F5AEEC22-3D88-D824-F494-A5128B92BAE6}"/>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US" b="0" i="0" dirty="0">
                <a:effectLst/>
                <a:latin typeface="Söhne"/>
              </a:rPr>
              <a:t>Inspired by the paper "Network-based stage-specific drug repurposing for Alzheimer’s disease."</a:t>
            </a:r>
            <a:endParaRPr lang="en-US" b="0" i="0">
              <a:effectLst/>
              <a:latin typeface="Söhne"/>
            </a:endParaRPr>
          </a:p>
          <a:p>
            <a:pPr>
              <a:buFont typeface="Arial" panose="020B0604020202020204" pitchFamily="34" charset="0"/>
              <a:buChar char="•"/>
            </a:pPr>
            <a:r>
              <a:rPr lang="en-US" b="0" i="0" dirty="0">
                <a:effectLst/>
                <a:latin typeface="Söhne"/>
              </a:rPr>
              <a:t>Involves repurposing existing drugs using network analysis and blood-brain barrier penetration evaluation.</a:t>
            </a:r>
            <a:endParaRPr lang="en-US" b="0" i="0">
              <a:effectLst/>
              <a:latin typeface="Söhne"/>
            </a:endParaRPr>
          </a:p>
          <a:p>
            <a:pPr>
              <a:buFont typeface="Arial" panose="020B0604020202020204" pitchFamily="34" charset="0"/>
              <a:buChar char="•"/>
            </a:pPr>
            <a:r>
              <a:rPr lang="en-US" b="0" i="0" dirty="0">
                <a:effectLst/>
                <a:latin typeface="Söhne"/>
              </a:rPr>
              <a:t>Identifies 26 candidate drugs for various Alzheimer's stages.</a:t>
            </a:r>
            <a:endParaRPr lang="en-US" b="0" i="0">
              <a:effectLst/>
              <a:latin typeface="Söhne"/>
            </a:endParaRPr>
          </a:p>
        </p:txBody>
      </p:sp>
    </p:spTree>
    <p:extLst>
      <p:ext uri="{BB962C8B-B14F-4D97-AF65-F5344CB8AC3E}">
        <p14:creationId xmlns:p14="http://schemas.microsoft.com/office/powerpoint/2010/main" val="1030478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E22A4B-6F71-5E2F-D9B4-09D52CB04B5E}"/>
              </a:ext>
            </a:extLst>
          </p:cNvPr>
          <p:cNvPicPr>
            <a:picLocks noChangeAspect="1"/>
          </p:cNvPicPr>
          <p:nvPr/>
        </p:nvPicPr>
        <p:blipFill rotWithShape="1">
          <a:blip r:embed="rId2">
            <a:duotone>
              <a:schemeClr val="bg2">
                <a:shade val="45000"/>
                <a:satMod val="135000"/>
              </a:schemeClr>
              <a:prstClr val="white"/>
            </a:duotone>
          </a:blip>
          <a:srcRect t="6953" b="3679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D2A0D-8BAF-B3FA-96D1-DC1695ED228C}"/>
              </a:ext>
            </a:extLst>
          </p:cNvPr>
          <p:cNvSpPr>
            <a:spLocks noGrp="1"/>
          </p:cNvSpPr>
          <p:nvPr>
            <p:ph type="title"/>
          </p:nvPr>
        </p:nvSpPr>
        <p:spPr>
          <a:xfrm>
            <a:off x="838200" y="365125"/>
            <a:ext cx="10515600" cy="1325563"/>
          </a:xfrm>
        </p:spPr>
        <p:txBody>
          <a:bodyPr>
            <a:normAutofit/>
          </a:bodyPr>
          <a:lstStyle/>
          <a:p>
            <a:r>
              <a:rPr lang="en-US" dirty="0"/>
              <a:t>Data</a:t>
            </a:r>
          </a:p>
        </p:txBody>
      </p:sp>
      <p:graphicFrame>
        <p:nvGraphicFramePr>
          <p:cNvPr id="11" name="Content Placeholder 2">
            <a:extLst>
              <a:ext uri="{FF2B5EF4-FFF2-40B4-BE49-F238E27FC236}">
                <a16:creationId xmlns:a16="http://schemas.microsoft.com/office/drawing/2014/main" id="{9E23BE55-45F8-0AC9-386D-298E2E0958A0}"/>
              </a:ext>
            </a:extLst>
          </p:cNvPr>
          <p:cNvGraphicFramePr>
            <a:graphicFrameLocks noGrp="1"/>
          </p:cNvGraphicFramePr>
          <p:nvPr>
            <p:ph idx="1"/>
            <p:extLst>
              <p:ext uri="{D42A27DB-BD31-4B8C-83A1-F6EECF244321}">
                <p14:modId xmlns:p14="http://schemas.microsoft.com/office/powerpoint/2010/main" val="38893850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944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9F652D-C15C-92B5-ED6A-3CAB83AB4DA9}"/>
              </a:ext>
            </a:extLst>
          </p:cNvPr>
          <p:cNvPicPr>
            <a:picLocks noChangeAspect="1"/>
          </p:cNvPicPr>
          <p:nvPr/>
        </p:nvPicPr>
        <p:blipFill rotWithShape="1">
          <a:blip r:embed="rId2">
            <a:duotone>
              <a:schemeClr val="bg2">
                <a:shade val="45000"/>
                <a:satMod val="135000"/>
              </a:schemeClr>
              <a:prstClr val="white"/>
            </a:duotone>
          </a:blip>
          <a:srcRect t="14069" b="6425"/>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9CE67-1A19-F7B4-12C2-60E9AF5E8130}"/>
              </a:ext>
            </a:extLst>
          </p:cNvPr>
          <p:cNvSpPr>
            <a:spLocks noGrp="1"/>
          </p:cNvSpPr>
          <p:nvPr>
            <p:ph type="title"/>
          </p:nvPr>
        </p:nvSpPr>
        <p:spPr>
          <a:xfrm>
            <a:off x="838200" y="365125"/>
            <a:ext cx="10515600" cy="1325563"/>
          </a:xfrm>
        </p:spPr>
        <p:txBody>
          <a:bodyPr>
            <a:normAutofit/>
          </a:bodyPr>
          <a:lstStyle/>
          <a:p>
            <a:r>
              <a:rPr lang="en-US" dirty="0"/>
              <a:t>Data</a:t>
            </a:r>
          </a:p>
        </p:txBody>
      </p:sp>
      <p:graphicFrame>
        <p:nvGraphicFramePr>
          <p:cNvPr id="5" name="Content Placeholder 2">
            <a:extLst>
              <a:ext uri="{FF2B5EF4-FFF2-40B4-BE49-F238E27FC236}">
                <a16:creationId xmlns:a16="http://schemas.microsoft.com/office/drawing/2014/main" id="{3485F88B-DE15-E32E-6B01-59B3E6118338}"/>
              </a:ext>
            </a:extLst>
          </p:cNvPr>
          <p:cNvGraphicFramePr>
            <a:graphicFrameLocks noGrp="1"/>
          </p:cNvGraphicFramePr>
          <p:nvPr>
            <p:ph idx="1"/>
            <p:extLst>
              <p:ext uri="{D42A27DB-BD31-4B8C-83A1-F6EECF244321}">
                <p14:modId xmlns:p14="http://schemas.microsoft.com/office/powerpoint/2010/main" val="26420803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9470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A94DE-513A-DAEF-F714-C2B907F4583F}"/>
              </a:ext>
            </a:extLst>
          </p:cNvPr>
          <p:cNvSpPr>
            <a:spLocks noGrp="1"/>
          </p:cNvSpPr>
          <p:nvPr>
            <p:ph type="title"/>
          </p:nvPr>
        </p:nvSpPr>
        <p:spPr>
          <a:xfrm>
            <a:off x="793662" y="386930"/>
            <a:ext cx="10066122" cy="1298448"/>
          </a:xfrm>
        </p:spPr>
        <p:txBody>
          <a:bodyPr anchor="b">
            <a:normAutofit/>
          </a:bodyPr>
          <a:lstStyle/>
          <a:p>
            <a:r>
              <a:rPr lang="en-US" sz="4800"/>
              <a:t>Data Preprocessing</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0E545E-7942-33D2-024A-978C076449F2}"/>
              </a:ext>
            </a:extLst>
          </p:cNvPr>
          <p:cNvSpPr>
            <a:spLocks noGrp="1"/>
          </p:cNvSpPr>
          <p:nvPr>
            <p:ph idx="1"/>
          </p:nvPr>
        </p:nvSpPr>
        <p:spPr>
          <a:xfrm>
            <a:off x="793661" y="2599509"/>
            <a:ext cx="4530898" cy="3639450"/>
          </a:xfrm>
        </p:spPr>
        <p:txBody>
          <a:bodyPr anchor="ctr">
            <a:normAutofit/>
          </a:bodyPr>
          <a:lstStyle/>
          <a:p>
            <a:r>
              <a:rPr lang="en-US" sz="2000" b="0" i="0" u="none" strike="noStrike" baseline="0">
                <a:latin typeface="Söhne"/>
              </a:rPr>
              <a:t>For our analysis, we utilized 26 candidate drugs. After gathering all the drugs from each category, we obtained their SMILE scores from DrugBank to calculate the Tanimoto coefficient. Below are examples of some of the SMILE scores.</a:t>
            </a:r>
          </a:p>
          <a:p>
            <a:pPr marL="0" indent="0">
              <a:buNone/>
            </a:pPr>
            <a:r>
              <a:rPr lang="en-US" sz="2000" b="0" i="0" u="none" strike="noStrike" baseline="0">
                <a:latin typeface="Söhne"/>
              </a:rPr>
              <a:t> </a:t>
            </a:r>
            <a:endParaRPr lang="en-US" sz="2000">
              <a:latin typeface="Söhne"/>
            </a:endParaRPr>
          </a:p>
        </p:txBody>
      </p:sp>
      <p:pic>
        <p:nvPicPr>
          <p:cNvPr id="5" name="Picture 4">
            <a:extLst>
              <a:ext uri="{FF2B5EF4-FFF2-40B4-BE49-F238E27FC236}">
                <a16:creationId xmlns:a16="http://schemas.microsoft.com/office/drawing/2014/main" id="{B828F6D1-5804-7E21-7B16-AAD119BDCFEE}"/>
              </a:ext>
            </a:extLst>
          </p:cNvPr>
          <p:cNvPicPr>
            <a:picLocks noChangeAspect="1"/>
          </p:cNvPicPr>
          <p:nvPr/>
        </p:nvPicPr>
        <p:blipFill>
          <a:blip r:embed="rId2"/>
          <a:stretch>
            <a:fillRect/>
          </a:stretch>
        </p:blipFill>
        <p:spPr>
          <a:xfrm>
            <a:off x="5911532" y="3361018"/>
            <a:ext cx="5150277" cy="1960718"/>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1850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BD7EE-EF8F-1179-570E-C56D347C04D2}"/>
              </a:ext>
            </a:extLst>
          </p:cNvPr>
          <p:cNvSpPr>
            <a:spLocks noGrp="1"/>
          </p:cNvSpPr>
          <p:nvPr>
            <p:ph type="title"/>
          </p:nvPr>
        </p:nvSpPr>
        <p:spPr>
          <a:xfrm>
            <a:off x="-383960" y="355343"/>
            <a:ext cx="9808067" cy="1113503"/>
          </a:xfrm>
        </p:spPr>
        <p:txBody>
          <a:bodyPr anchor="b">
            <a:normAutofit/>
          </a:bodyPr>
          <a:lstStyle/>
          <a:p>
            <a:pPr algn="ctr"/>
            <a:r>
              <a:rPr lang="en-US" sz="4000" dirty="0" err="1"/>
              <a:t>Tanimoto</a:t>
            </a:r>
            <a:r>
              <a:rPr lang="en-US" sz="4000" dirty="0"/>
              <a:t> Similarity Coefficient</a:t>
            </a:r>
          </a:p>
        </p:txBody>
      </p:sp>
      <p:pic>
        <p:nvPicPr>
          <p:cNvPr id="5" name="Picture 4">
            <a:extLst>
              <a:ext uri="{FF2B5EF4-FFF2-40B4-BE49-F238E27FC236}">
                <a16:creationId xmlns:a16="http://schemas.microsoft.com/office/drawing/2014/main" id="{9FCEC1FC-5F5B-42F1-7A1E-9172B526FC09}"/>
              </a:ext>
            </a:extLst>
          </p:cNvPr>
          <p:cNvPicPr>
            <a:picLocks noChangeAspect="1"/>
          </p:cNvPicPr>
          <p:nvPr/>
        </p:nvPicPr>
        <p:blipFill>
          <a:blip r:embed="rId2"/>
          <a:stretch>
            <a:fillRect/>
          </a:stretch>
        </p:blipFill>
        <p:spPr>
          <a:xfrm>
            <a:off x="3998388" y="4806507"/>
            <a:ext cx="4192172" cy="1012402"/>
          </a:xfrm>
          <a:prstGeom prst="rect">
            <a:avLst/>
          </a:prstGeom>
        </p:spPr>
      </p:pic>
      <p:sp>
        <p:nvSpPr>
          <p:cNvPr id="3" name="Content Placeholder 2">
            <a:extLst>
              <a:ext uri="{FF2B5EF4-FFF2-40B4-BE49-F238E27FC236}">
                <a16:creationId xmlns:a16="http://schemas.microsoft.com/office/drawing/2014/main" id="{0D406F9C-8E4F-D086-60D2-002CCA127880}"/>
              </a:ext>
            </a:extLst>
          </p:cNvPr>
          <p:cNvSpPr>
            <a:spLocks noGrp="1"/>
          </p:cNvSpPr>
          <p:nvPr>
            <p:ph idx="1"/>
          </p:nvPr>
        </p:nvSpPr>
        <p:spPr>
          <a:xfrm>
            <a:off x="1192187" y="1039091"/>
            <a:ext cx="9804575" cy="1974404"/>
          </a:xfrm>
        </p:spPr>
        <p:txBody>
          <a:bodyPr anchor="t">
            <a:noAutofit/>
          </a:bodyPr>
          <a:lstStyle/>
          <a:p>
            <a:endParaRPr lang="en-US" sz="2000" b="0" i="0" dirty="0">
              <a:effectLst/>
              <a:latin typeface="Söhne"/>
            </a:endParaRPr>
          </a:p>
          <a:p>
            <a:endParaRPr lang="en-US" sz="2000" dirty="0">
              <a:latin typeface="Söhne"/>
            </a:endParaRPr>
          </a:p>
          <a:p>
            <a:r>
              <a:rPr lang="en-US" sz="2000" b="0" i="1" dirty="0">
                <a:effectLst/>
                <a:latin typeface="Söhne"/>
              </a:rPr>
              <a:t>Na</a:t>
            </a:r>
            <a:r>
              <a:rPr lang="en-US" sz="2000" b="0" i="0" dirty="0">
                <a:effectLst/>
                <a:latin typeface="Söhne"/>
              </a:rPr>
              <a:t>​ is the number of elements in set A, </a:t>
            </a:r>
            <a:r>
              <a:rPr lang="en-US" sz="2000" b="0" i="1" dirty="0">
                <a:effectLst/>
                <a:latin typeface="Söhne"/>
              </a:rPr>
              <a:t>Nb</a:t>
            </a:r>
            <a:r>
              <a:rPr lang="en-US" sz="2000" b="0" i="0" dirty="0">
                <a:effectLst/>
                <a:latin typeface="Söhne"/>
              </a:rPr>
              <a:t>​ is the number of elements in set B, and </a:t>
            </a:r>
            <a:r>
              <a:rPr lang="en-US" sz="2000" b="0" i="1" dirty="0">
                <a:effectLst/>
                <a:latin typeface="Söhne"/>
              </a:rPr>
              <a:t>Nc</a:t>
            </a:r>
            <a:r>
              <a:rPr lang="en-US" sz="2000" b="0" i="0" dirty="0">
                <a:effectLst/>
                <a:latin typeface="Söhne"/>
              </a:rPr>
              <a:t>​ is the number of elements that are shared in A and B. The </a:t>
            </a:r>
            <a:r>
              <a:rPr lang="en-US" sz="2000" b="0" i="0" dirty="0" err="1">
                <a:effectLst/>
                <a:latin typeface="Söhne"/>
              </a:rPr>
              <a:t>Tanimoto</a:t>
            </a:r>
            <a:r>
              <a:rPr lang="en-US" sz="2000" b="0" i="0" dirty="0">
                <a:effectLst/>
                <a:latin typeface="Söhne"/>
              </a:rPr>
              <a:t> Coefficient ranges from 0 (no bits in common) to 1 (all bits the same)</a:t>
            </a:r>
          </a:p>
          <a:p>
            <a:r>
              <a:rPr lang="en-US" sz="2000" b="0" i="0" dirty="0">
                <a:effectLst/>
                <a:latin typeface="Söhne"/>
              </a:rPr>
              <a:t>The </a:t>
            </a:r>
            <a:r>
              <a:rPr lang="en-US" sz="2000" b="0" i="0" dirty="0" err="1">
                <a:effectLst/>
                <a:latin typeface="Söhne"/>
              </a:rPr>
              <a:t>Tanimoto</a:t>
            </a:r>
            <a:r>
              <a:rPr lang="en-US" sz="2000" b="0" i="0" dirty="0">
                <a:effectLst/>
                <a:latin typeface="Söhne"/>
              </a:rPr>
              <a:t> similarity identifies drugs structurally similar to approved or trial-phase drugs and distinct from failed ones, aiding in selecting promising Alzheimer's candidates.</a:t>
            </a:r>
          </a:p>
          <a:p>
            <a:r>
              <a:rPr lang="en-US" sz="2000" b="0" i="0" dirty="0">
                <a:effectLst/>
                <a:latin typeface="Söhne"/>
              </a:rPr>
              <a:t>It is a ratio measuring shared features between two molecules relative to their total features, with values ranging from 0 to 1.</a:t>
            </a:r>
            <a:endParaRPr lang="en-US" sz="2000" dirty="0">
              <a:latin typeface="Söhne"/>
            </a:endParaRPr>
          </a:p>
        </p:txBody>
      </p:sp>
    </p:spTree>
    <p:extLst>
      <p:ext uri="{BB962C8B-B14F-4D97-AF65-F5344CB8AC3E}">
        <p14:creationId xmlns:p14="http://schemas.microsoft.com/office/powerpoint/2010/main" val="179931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48B8F-5074-1D4F-0F81-F90893EA883A}"/>
              </a:ext>
            </a:extLst>
          </p:cNvPr>
          <p:cNvSpPr>
            <a:spLocks noGrp="1"/>
          </p:cNvSpPr>
          <p:nvPr>
            <p:ph type="title"/>
          </p:nvPr>
        </p:nvSpPr>
        <p:spPr>
          <a:xfrm>
            <a:off x="795528" y="386930"/>
            <a:ext cx="10141799" cy="1300554"/>
          </a:xfrm>
        </p:spPr>
        <p:txBody>
          <a:bodyPr anchor="b">
            <a:normAutofit/>
          </a:bodyPr>
          <a:lstStyle/>
          <a:p>
            <a:r>
              <a:rPr lang="en-US" sz="4800"/>
              <a:t>CoDReS</a:t>
            </a:r>
          </a:p>
        </p:txBody>
      </p:sp>
      <p:sp>
        <p:nvSpPr>
          <p:cNvPr id="14" name="Rectangle 1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7609C4C-659F-5C1C-4340-6FC16EE192FE}"/>
              </a:ext>
            </a:extLst>
          </p:cNvPr>
          <p:cNvPicPr>
            <a:picLocks noChangeAspect="1"/>
          </p:cNvPicPr>
          <p:nvPr/>
        </p:nvPicPr>
        <p:blipFill>
          <a:blip r:embed="rId2"/>
          <a:stretch>
            <a:fillRect/>
          </a:stretch>
        </p:blipFill>
        <p:spPr>
          <a:xfrm>
            <a:off x="635295" y="3627886"/>
            <a:ext cx="5150277" cy="1507901"/>
          </a:xfrm>
          <a:prstGeom prst="rect">
            <a:avLst/>
          </a:prstGeom>
        </p:spPr>
      </p:pic>
      <p:sp>
        <p:nvSpPr>
          <p:cNvPr id="3" name="Content Placeholder 2">
            <a:extLst>
              <a:ext uri="{FF2B5EF4-FFF2-40B4-BE49-F238E27FC236}">
                <a16:creationId xmlns:a16="http://schemas.microsoft.com/office/drawing/2014/main" id="{D86A86A1-D491-8515-F107-CEA2CC27346C}"/>
              </a:ext>
            </a:extLst>
          </p:cNvPr>
          <p:cNvSpPr>
            <a:spLocks noGrp="1"/>
          </p:cNvSpPr>
          <p:nvPr>
            <p:ph idx="1"/>
          </p:nvPr>
        </p:nvSpPr>
        <p:spPr>
          <a:xfrm>
            <a:off x="6406429" y="2599509"/>
            <a:ext cx="4530898" cy="3639450"/>
          </a:xfrm>
        </p:spPr>
        <p:txBody>
          <a:bodyPr anchor="ctr">
            <a:normAutofit/>
          </a:bodyPr>
          <a:lstStyle/>
          <a:p>
            <a:pPr>
              <a:buFont typeface="Arial" panose="020B0604020202020204" pitchFamily="34" charset="0"/>
              <a:buChar char="•"/>
            </a:pPr>
            <a:r>
              <a:rPr lang="en-US" sz="1700" b="0" i="0">
                <a:effectLst/>
                <a:latin typeface="Söhne"/>
              </a:rPr>
              <a:t>CoDReS is a metric for ranking candidate drugs against diseases based on functional and structural criteria.</a:t>
            </a:r>
          </a:p>
          <a:p>
            <a:pPr>
              <a:buFont typeface="Arial" panose="020B0604020202020204" pitchFamily="34" charset="0"/>
              <a:buChar char="•"/>
            </a:pPr>
            <a:r>
              <a:rPr lang="en-US" sz="1700" b="0" i="0">
                <a:effectLst/>
                <a:latin typeface="Söhne"/>
              </a:rPr>
              <a:t>Measures how structurally and functionally similar a candidate drug is to existing effective drugs for a particular disease.</a:t>
            </a:r>
          </a:p>
          <a:p>
            <a:pPr>
              <a:buFont typeface="Arial" panose="020B0604020202020204" pitchFamily="34" charset="0"/>
              <a:buChar char="•"/>
            </a:pPr>
            <a:r>
              <a:rPr lang="en-US" sz="1700" b="0" i="0">
                <a:effectLst/>
                <a:latin typeface="Söhne"/>
              </a:rPr>
              <a:t>Assists in identifying drugs with potential efficacy for diseases they were not originally designed to treat.</a:t>
            </a:r>
          </a:p>
          <a:p>
            <a:pPr>
              <a:buFont typeface="Arial" panose="020B0604020202020204" pitchFamily="34" charset="0"/>
              <a:buChar char="•"/>
            </a:pPr>
            <a:r>
              <a:rPr lang="en-US" sz="1700" b="0" i="0">
                <a:effectLst/>
                <a:latin typeface="Söhne"/>
              </a:rPr>
              <a:t>Useful in drug repurposing, leveraging similarities to known effective drugs to find new treatment options.</a:t>
            </a:r>
          </a:p>
          <a:p>
            <a:pPr marL="0" indent="0">
              <a:buNone/>
            </a:pPr>
            <a:endParaRPr lang="en-US" sz="1700" b="0" i="0">
              <a:effectLst/>
              <a:latin typeface="Söhne"/>
            </a:endParaRPr>
          </a:p>
          <a:p>
            <a:endParaRPr lang="en-US" sz="1700"/>
          </a:p>
        </p:txBody>
      </p:sp>
      <p:sp>
        <p:nvSpPr>
          <p:cNvPr id="18" name="Rectangle 1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447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TotalTime>
  <Words>1070</Words>
  <Application>Microsoft Office PowerPoint</Application>
  <PresentationFormat>Widescreen</PresentationFormat>
  <Paragraphs>86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Söhne</vt:lpstr>
      <vt:lpstr>Office Theme</vt:lpstr>
      <vt:lpstr>Disease-Drug Interactions using Network Analysis</vt:lpstr>
      <vt:lpstr>Introduction</vt:lpstr>
      <vt:lpstr>Current Scenario</vt:lpstr>
      <vt:lpstr>Background</vt:lpstr>
      <vt:lpstr>Data</vt:lpstr>
      <vt:lpstr>Data</vt:lpstr>
      <vt:lpstr>Data Preprocessing</vt:lpstr>
      <vt:lpstr>Tanimoto Similarity Coefficient</vt:lpstr>
      <vt:lpstr>CoDReS</vt:lpstr>
      <vt:lpstr>Methodology</vt:lpstr>
      <vt:lpstr>Methodology</vt:lpstr>
      <vt:lpstr>Network Creation</vt:lpstr>
      <vt:lpstr>Global Network</vt:lpstr>
      <vt:lpstr>Primary Drug Repurposing Network</vt:lpstr>
      <vt:lpstr>Degree Centrality</vt:lpstr>
      <vt:lpstr>Betwenness Centrality</vt:lpstr>
      <vt:lpstr>Closeness Centrality</vt:lpstr>
      <vt:lpstr>Eigen Vector Centrality</vt:lpstr>
      <vt:lpstr>Page Rank Centrality</vt:lpstr>
      <vt:lpstr>K-means Clustering</vt:lpstr>
      <vt:lpstr>Discussion</vt:lpstr>
      <vt:lpstr>Discussion</vt:lpstr>
      <vt:lpstr>Conclusion</vt:lpstr>
      <vt:lpstr>References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Disease-Drug Interactions using Network Analysis</dc:title>
  <dc:creator>Satish, Pooja</dc:creator>
  <cp:lastModifiedBy>Satish, Pooja</cp:lastModifiedBy>
  <cp:revision>1</cp:revision>
  <dcterms:created xsi:type="dcterms:W3CDTF">2023-12-04T15:26:52Z</dcterms:created>
  <dcterms:modified xsi:type="dcterms:W3CDTF">2023-12-04T16:21:31Z</dcterms:modified>
</cp:coreProperties>
</file>